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91" r:id="rId2"/>
    <p:sldId id="267" r:id="rId3"/>
    <p:sldId id="287" r:id="rId4"/>
    <p:sldId id="276" r:id="rId5"/>
    <p:sldId id="272" r:id="rId6"/>
    <p:sldId id="282" r:id="rId7"/>
    <p:sldId id="283" r:id="rId8"/>
    <p:sldId id="294" r:id="rId9"/>
    <p:sldId id="296" r:id="rId10"/>
    <p:sldId id="293" r:id="rId11"/>
    <p:sldId id="297" r:id="rId12"/>
    <p:sldId id="285" r:id="rId13"/>
    <p:sldId id="286" r:id="rId14"/>
    <p:sldId id="289" r:id="rId15"/>
    <p:sldId id="284" r:id="rId16"/>
    <p:sldId id="288" r:id="rId17"/>
    <p:sldId id="277" r:id="rId18"/>
    <p:sldId id="273" r:id="rId19"/>
    <p:sldId id="256" r:id="rId20"/>
    <p:sldId id="275" r:id="rId21"/>
    <p:sldId id="262" r:id="rId22"/>
    <p:sldId id="263" r:id="rId23"/>
    <p:sldId id="264" r:id="rId24"/>
    <p:sldId id="265" r:id="rId25"/>
    <p:sldId id="266" r:id="rId26"/>
    <p:sldId id="260" r:id="rId27"/>
    <p:sldId id="261" r:id="rId28"/>
    <p:sldId id="268" r:id="rId29"/>
    <p:sldId id="269" r:id="rId30"/>
    <p:sldId id="281" r:id="rId31"/>
    <p:sldId id="280" r:id="rId32"/>
    <p:sldId id="279" r:id="rId33"/>
    <p:sldId id="290" r:id="rId34"/>
    <p:sldId id="270" r:id="rId35"/>
    <p:sldId id="278"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3663" autoAdjust="0"/>
  </p:normalViewPr>
  <p:slideViewPr>
    <p:cSldViewPr snapToGrid="0" snapToObjects="1">
      <p:cViewPr varScale="1">
        <p:scale>
          <a:sx n="49" d="100"/>
          <a:sy n="49" d="100"/>
        </p:scale>
        <p:origin x="-2400"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16"/>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9BBCB-0C51-0641-8A5B-D6405A311441}" type="datetimeFigureOut">
              <a:rPr lang="en-US" smtClean="0"/>
              <a:t>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815773-8292-0646-9D64-D03152DCBE89}" type="slidenum">
              <a:rPr lang="en-US" smtClean="0"/>
              <a:t>‹#›</a:t>
            </a:fld>
            <a:endParaRPr lang="en-US"/>
          </a:p>
        </p:txBody>
      </p:sp>
    </p:spTree>
    <p:extLst>
      <p:ext uri="{BB962C8B-B14F-4D97-AF65-F5344CB8AC3E}">
        <p14:creationId xmlns:p14="http://schemas.microsoft.com/office/powerpoint/2010/main" val="16082789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1" Type="http://schemas.openxmlformats.org/officeDocument/2006/relationships/hyperlink" Target="https://en.wikipedia.org/wiki/Conditioned_reflex" TargetMode="External"/><Relationship Id="rId12" Type="http://schemas.openxmlformats.org/officeDocument/2006/relationships/hyperlink" Target="https://en.wikipedia.org/wiki/Howard_Liddell_(psychologist)" TargetMode="External"/><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s://en.wikipedia.org/wiki/Frank_Fremont-Smith" TargetMode="External"/><Relationship Id="rId4" Type="http://schemas.openxmlformats.org/officeDocument/2006/relationships/hyperlink" Target="https://en.wikipedia.org/wiki/Gregory_Bateson" TargetMode="External"/><Relationship Id="rId5" Type="http://schemas.openxmlformats.org/officeDocument/2006/relationships/hyperlink" Target="https://en.wikipedia.org/wiki/Lawrence_K._Frank" TargetMode="External"/><Relationship Id="rId6" Type="http://schemas.openxmlformats.org/officeDocument/2006/relationships/hyperlink" Target="https://en.wikipedia.org/wiki/Margaret_Mead" TargetMode="External"/><Relationship Id="rId7" Type="http://schemas.openxmlformats.org/officeDocument/2006/relationships/hyperlink" Target="https://en.wikipedia.org/wiki/Warren_McCulloch" TargetMode="External"/><Relationship Id="rId8" Type="http://schemas.openxmlformats.org/officeDocument/2006/relationships/hyperlink" Target="https://en.wikipedia.org/wiki/Arturo_Rosenblueth" TargetMode="External"/><Relationship Id="rId9" Type="http://schemas.openxmlformats.org/officeDocument/2006/relationships/hyperlink" Target="https://en.wikipedia.org/wiki/Hypnotism" TargetMode="External"/><Relationship Id="rId10" Type="http://schemas.openxmlformats.org/officeDocument/2006/relationships/hyperlink" Target="https://en.wikipedia.org/wiki/Milton_Erickson"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Collaborative war-effort</a:t>
            </a:r>
            <a:r>
              <a:rPr lang="en-US" baseline="0" dirty="0" smtClean="0"/>
              <a:t> between Military, Industry and Academia</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first meeting of the Manhattan Project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 1940 meeting at UC Berkeley with (from left to right) Ernest O. Lawrence, Arthur H. Compton, </a:t>
            </a:r>
            <a:r>
              <a:rPr lang="en-US" dirty="0" err="1" smtClean="0"/>
              <a:t>Vannevar</a:t>
            </a:r>
            <a:r>
              <a:rPr lang="en-US" dirty="0" smtClean="0"/>
              <a:t> Bush, James B. Conant, Karl T. Compton, and Alfred L. Loomis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From 1942 to 1946, the project was under the direction of Major General Leslie Groves of the U.S. Army Corps of Engineers; physicist J. Robert Oppenheimer was the director of the Los Alamos Laboratory that designed the actual bombs. The Manhattan Project began modestly in 1939, but grew to employ more than 130,000 people and cost nearly US $2 billion (about $26 billion in 2016 dollars). Over 90% of the cost was for building factories and producing the fissile materials, with less than 10% for development and production of the weapons. </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a:t>
            </a:fld>
            <a:endParaRPr lang="en-US"/>
          </a:p>
        </p:txBody>
      </p:sp>
    </p:spTree>
    <p:extLst>
      <p:ext uri="{BB962C8B-B14F-4D97-AF65-F5344CB8AC3E}">
        <p14:creationId xmlns:p14="http://schemas.microsoft.com/office/powerpoint/2010/main" val="315424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National Security Administration</a:t>
            </a:r>
          </a:p>
          <a:p>
            <a:r>
              <a:rPr lang="en-US" b="1" dirty="0" smtClean="0"/>
              <a:t>Signals intelligence operational </a:t>
            </a:r>
            <a:r>
              <a:rPr lang="en-US" dirty="0" smtClean="0"/>
              <a:t>platforms are employed by nations to collect signals intelligence, which is intelligence-gathering by interception of signals, whether between people (i.e., COMINT or communications intelligence) or between machines (i.e., ELINT or electronic intelligence), or mixtures of the two. As sensitive information is often encrypted, signals intelligence often involves the use of cryptanalysis. However, traffic analysis—the study of who is </a:t>
            </a:r>
            <a:r>
              <a:rPr lang="en-US" dirty="0" err="1" smtClean="0"/>
              <a:t>signalling</a:t>
            </a:r>
            <a:r>
              <a:rPr lang="en-US" dirty="0" smtClean="0"/>
              <a:t> whom and in what quantity—can often produce valuable information, even when the messages themselves cannot be decrypted.</a:t>
            </a:r>
          </a:p>
          <a:p>
            <a:endParaRPr lang="en-US" dirty="0" smtClean="0"/>
          </a:p>
          <a:p>
            <a:r>
              <a:rPr lang="en-US" dirty="0" smtClean="0"/>
              <a:t>Includes,</a:t>
            </a:r>
            <a:r>
              <a:rPr lang="en-US" baseline="0" dirty="0" smtClean="0"/>
              <a:t> ships, ground, submarine, aircraft and </a:t>
            </a:r>
            <a:r>
              <a:rPr lang="en-US" baseline="0" dirty="0" err="1" smtClean="0"/>
              <a:t>sattellites</a:t>
            </a:r>
            <a:endParaRPr lang="en-US" baseline="0" dirty="0" smtClean="0"/>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3rd PARTY/LIAISON - Intelligence sharing with foreign agencies</a:t>
            </a:r>
            <a:br>
              <a:rPr lang="en-US" dirty="0" smtClean="0"/>
            </a:br>
            <a:r>
              <a:rPr lang="en-US" dirty="0" smtClean="0"/>
              <a:t>- REGIONAL - SCS units, a joint venture between NSA and CIA </a:t>
            </a:r>
            <a:br>
              <a:rPr lang="en-US" dirty="0" smtClean="0"/>
            </a:br>
            <a:r>
              <a:rPr lang="en-US" dirty="0" smtClean="0"/>
              <a:t>- CNE - NSA's Tailored Access Operations (TAO) division</a:t>
            </a:r>
            <a:br>
              <a:rPr lang="en-US" dirty="0" smtClean="0"/>
            </a:br>
            <a:r>
              <a:rPr lang="en-US" dirty="0" smtClean="0"/>
              <a:t>- LARGE CABLE - NSA's Special Source Operations (SSO) division</a:t>
            </a:r>
            <a:br>
              <a:rPr lang="en-US" dirty="0" smtClean="0"/>
            </a:br>
            <a:r>
              <a:rPr lang="en-US" dirty="0" smtClean="0"/>
              <a:t> 	The big blue dots represent 20 major "covert, clandestine, or cooperative large accesses" to "high speed optical cable" links which form the internet 	backbone. It's this way that the Special Source Operations (SSO) division collects the largest share of NSA's intelligence. Maybe therefore the blue dots 	are the biggest ones.</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dirty="0" smtClean="0"/>
              <a:t>FORNSAT - NSA's Global Access Operations (GAO) division</a:t>
            </a:r>
          </a:p>
          <a:p>
            <a:pPr marL="628650" marR="0" lvl="1" indent="-171450" algn="l" defTabSz="457200" rtl="0" eaLnBrk="1" fontAlgn="auto" latinLnBrk="0" hangingPunct="1">
              <a:lnSpc>
                <a:spcPct val="100000"/>
              </a:lnSpc>
              <a:spcBef>
                <a:spcPts val="0"/>
              </a:spcBef>
              <a:spcAft>
                <a:spcPts val="0"/>
              </a:spcAft>
              <a:buClrTx/>
              <a:buSzTx/>
              <a:buFontTx/>
              <a:buChar char="-"/>
              <a:tabLst/>
              <a:defRPr/>
            </a:pPr>
            <a:r>
              <a:rPr lang="en-US" dirty="0" smtClean="0"/>
              <a:t>Finally, the orange dots on the map represent locations where there are stations for intercepting the signals of foreign communication satellites. The orange dots are the second biggest ones, so maybe this indicates that FORNSAT collection provides the second largest share of intelligence. </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11</a:t>
            </a:fld>
            <a:endParaRPr lang="en-US"/>
          </a:p>
        </p:txBody>
      </p:sp>
    </p:spTree>
    <p:extLst>
      <p:ext uri="{BB962C8B-B14F-4D97-AF65-F5344CB8AC3E}">
        <p14:creationId xmlns:p14="http://schemas.microsoft.com/office/powerpoint/2010/main" val="4100651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12</a:t>
            </a:fld>
            <a:endParaRPr lang="en-US"/>
          </a:p>
        </p:txBody>
      </p:sp>
    </p:spTree>
    <p:extLst>
      <p:ext uri="{BB962C8B-B14F-4D97-AF65-F5344CB8AC3E}">
        <p14:creationId xmlns:p14="http://schemas.microsoft.com/office/powerpoint/2010/main" val="3632050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u="sng" dirty="0" smtClean="0"/>
              <a:t>Circuit switchin</a:t>
            </a:r>
            <a:r>
              <a:rPr lang="en-US" sz="1200" b="1" dirty="0" smtClean="0"/>
              <a:t>g </a:t>
            </a:r>
            <a:r>
              <a:rPr lang="en-US" sz="1200" dirty="0" smtClean="0"/>
              <a:t>require dedicated point-to-point connections during calls.</a:t>
            </a:r>
          </a:p>
          <a:p>
            <a:r>
              <a:rPr lang="en-US" sz="1200" dirty="0" smtClean="0"/>
              <a:t>They may be composed of a chain of lines.</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b="1" u="sng" dirty="0" smtClean="0"/>
              <a:t>Packet switching </a:t>
            </a:r>
            <a:r>
              <a:rPr lang="en-US" sz="1200" dirty="0" smtClean="0"/>
              <a:t>moves data in small blocks/packets based on the destination address in each packet. When received, packets are reassembled in the proper sequence to make up the message.  A data system could use a single communication link to communicate with more than one machine by collecting data into “</a:t>
            </a:r>
            <a:r>
              <a:rPr lang="en-US" sz="1200" dirty="0" err="1" smtClean="0"/>
              <a:t>datagram”s</a:t>
            </a:r>
            <a:r>
              <a:rPr lang="en-US" sz="1200" dirty="0" smtClean="0"/>
              <a:t> and transmitting these as packets onto the attached network link.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Thus, not only can the link be shared, much as a single post box can be used to post letters to different destinations, but each packet can be routed independently of other packets.</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13</a:t>
            </a:fld>
            <a:endParaRPr lang="en-US"/>
          </a:p>
        </p:txBody>
      </p:sp>
    </p:spTree>
    <p:extLst>
      <p:ext uri="{BB962C8B-B14F-4D97-AF65-F5344CB8AC3E}">
        <p14:creationId xmlns:p14="http://schemas.microsoft.com/office/powerpoint/2010/main" val="24591273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Illustration from “On Distributed Communication Networks”, showing three types of networks according to </a:t>
            </a:r>
            <a:r>
              <a:rPr lang="en-US" dirty="0" err="1" smtClean="0"/>
              <a:t>Baran</a:t>
            </a:r>
            <a:r>
              <a:rPr lang="en-US" dirty="0" smtClean="0"/>
              <a:t>.</a:t>
            </a:r>
          </a:p>
          <a:p>
            <a:endParaRPr lang="en-US" dirty="0" smtClean="0"/>
          </a:p>
          <a:p>
            <a:r>
              <a:rPr lang="en-US" dirty="0" smtClean="0"/>
              <a:t>A ) “traditional” network architecture is the </a:t>
            </a:r>
            <a:r>
              <a:rPr lang="en-US" b="1" dirty="0" smtClean="0"/>
              <a:t>centralized</a:t>
            </a:r>
            <a:r>
              <a:rPr lang="en-US" dirty="0" smtClean="0"/>
              <a:t> network, where all nodes send their data to one central node (a server), which then sends the data to the intended recipient. </a:t>
            </a:r>
          </a:p>
          <a:p>
            <a:endParaRPr lang="en-US" b="1" dirty="0" smtClean="0"/>
          </a:p>
          <a:p>
            <a:r>
              <a:rPr lang="en-US" b="1" dirty="0" smtClean="0"/>
              <a:t>C)</a:t>
            </a:r>
            <a:r>
              <a:rPr lang="en-US" b="1" baseline="0" dirty="0" smtClean="0"/>
              <a:t> </a:t>
            </a:r>
            <a:r>
              <a:rPr lang="en-US" b="1" dirty="0" smtClean="0"/>
              <a:t>distributed</a:t>
            </a:r>
            <a:r>
              <a:rPr lang="en-US" dirty="0" smtClean="0"/>
              <a:t> network, where there’s no central server and each node is connected to various other nodes; data simply “hops” through whichever nodes allow for the shortest route to the recipient. </a:t>
            </a:r>
          </a:p>
          <a:p>
            <a:endParaRPr lang="en-US" b="1" dirty="0" smtClean="0"/>
          </a:p>
          <a:p>
            <a:r>
              <a:rPr lang="en-US" b="1" dirty="0" smtClean="0"/>
              <a:t>B) decentralized </a:t>
            </a:r>
            <a:r>
              <a:rPr lang="en-US" dirty="0" smtClean="0"/>
              <a:t>network, which could be characterized as a distributed network of centralized networks. When “zoomed out”, a decentralized network resembles a distributed network, but zooming in on the nodes reveals that the nodes in this network are in fact centralized networks, with the central node of each network connected to several other such central nodes. This way, the network does not rely on one single server, but splits the risk by having several such central nodes each manage a limited amount of “end point” nodes.</a:t>
            </a:r>
          </a:p>
          <a:p>
            <a:endParaRPr lang="en-US" dirty="0" smtClean="0"/>
          </a:p>
          <a:p>
            <a:endParaRPr lang="en-US" dirty="0" smtClean="0"/>
          </a:p>
          <a:p>
            <a:r>
              <a:rPr lang="en-US" dirty="0" smtClean="0"/>
              <a:t>MORE COMPLEXT FEEDBACK</a:t>
            </a:r>
            <a:r>
              <a:rPr lang="en-US" baseline="0" dirty="0" smtClean="0"/>
              <a:t> COMES FROM MORE COMPLEX SYSTEMS </a:t>
            </a:r>
            <a:endParaRPr lang="en-US" dirty="0" smtClean="0"/>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14</a:t>
            </a:fld>
            <a:endParaRPr lang="en-US"/>
          </a:p>
        </p:txBody>
      </p:sp>
    </p:spTree>
    <p:extLst>
      <p:ext uri="{BB962C8B-B14F-4D97-AF65-F5344CB8AC3E}">
        <p14:creationId xmlns:p14="http://schemas.microsoft.com/office/powerpoint/2010/main" val="26722611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STARFISH THEORY</a:t>
            </a:r>
          </a:p>
          <a:p>
            <a:r>
              <a:rPr lang="en-US" dirty="0" smtClean="0"/>
              <a:t>When a starfish loses any part of itself, it merely regrows it back. In fact if it is split into two sizable chunks, it can regrow into two starfish. Here lies the difference between centralized, decentralized and distributed. The existing internet has achieved decentralization, but not distribution (parts of it have perhaps, but not the whole).</a:t>
            </a:r>
          </a:p>
          <a:p>
            <a:r>
              <a:rPr lang="en-US" baseline="0" dirty="0" smtClean="0"/>
              <a:t>  </a:t>
            </a:r>
          </a:p>
          <a:p>
            <a:r>
              <a:rPr lang="en-US" baseline="0" dirty="0" smtClean="0"/>
              <a:t>UTOPIAN DISTRIBUTED : idealization for truly egalitarian society</a:t>
            </a:r>
          </a:p>
          <a:p>
            <a:r>
              <a:rPr lang="en-US" baseline="0" dirty="0" smtClean="0"/>
              <a:t>Marshal </a:t>
            </a:r>
            <a:r>
              <a:rPr lang="en-US" baseline="0" dirty="0" err="1" smtClean="0"/>
              <a:t>McLuan</a:t>
            </a:r>
            <a:r>
              <a:rPr lang="en-US" baseline="0" dirty="0" smtClean="0"/>
              <a:t>: Global Village, </a:t>
            </a:r>
          </a:p>
          <a:p>
            <a:r>
              <a:rPr lang="en-US" baseline="0" dirty="0" err="1" smtClean="0"/>
              <a:t>Earnst</a:t>
            </a:r>
            <a:r>
              <a:rPr lang="en-US" baseline="0" dirty="0" smtClean="0"/>
              <a:t> Schumacher Economics: Theory of Smallness</a:t>
            </a:r>
          </a:p>
          <a:p>
            <a:endParaRPr lang="en-US" dirty="0" smtClean="0"/>
          </a:p>
          <a:p>
            <a:r>
              <a:rPr lang="en-US" dirty="0" smtClean="0"/>
              <a:t>DISTOPIAN</a:t>
            </a:r>
            <a:r>
              <a:rPr lang="en-US" baseline="0" dirty="0" smtClean="0"/>
              <a:t> DISTRIBUTED: unequal society in which desperate acts are done by desperate people</a:t>
            </a:r>
          </a:p>
          <a:p>
            <a:r>
              <a:rPr lang="en-US" baseline="0" dirty="0" smtClean="0"/>
              <a:t>Conducive to the rise of ISIS</a:t>
            </a:r>
          </a:p>
          <a:p>
            <a:r>
              <a:rPr lang="en-US" baseline="0" dirty="0" err="1" smtClean="0"/>
              <a:t>Cyberwarefare</a:t>
            </a:r>
            <a:r>
              <a:rPr lang="en-US" baseline="0" dirty="0" smtClean="0"/>
              <a:t> with old enemies like Russia</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15</a:t>
            </a:fld>
            <a:endParaRPr lang="en-US"/>
          </a:p>
        </p:txBody>
      </p:sp>
    </p:spTree>
    <p:extLst>
      <p:ext uri="{BB962C8B-B14F-4D97-AF65-F5344CB8AC3E}">
        <p14:creationId xmlns:p14="http://schemas.microsoft.com/office/powerpoint/2010/main" val="1100266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Cerebral Inhibition Meeting - 1942</a:t>
            </a:r>
          </a:p>
          <a:p>
            <a:r>
              <a:rPr lang="en-US" dirty="0" smtClean="0"/>
              <a:t>The Macy Cybernetics Conferences were preceded by the </a:t>
            </a:r>
            <a:r>
              <a:rPr lang="en-US" b="1" dirty="0" smtClean="0"/>
              <a:t>Cerebral Inhibition Meeting,</a:t>
            </a:r>
            <a:r>
              <a:rPr lang="en-US" dirty="0" smtClean="0"/>
              <a:t> organized by </a:t>
            </a:r>
            <a:r>
              <a:rPr lang="en-US" dirty="0" smtClean="0">
                <a:hlinkClick r:id="rId3" tooltip="Frank Fremont-Smith"/>
              </a:rPr>
              <a:t>Frank Fremont-Smith</a:t>
            </a:r>
            <a:r>
              <a:rPr lang="en-US" dirty="0" smtClean="0"/>
              <a:t> in May 1942. This was an invitation only meeting attended by:</a:t>
            </a:r>
          </a:p>
          <a:p>
            <a:r>
              <a:rPr lang="en-US" dirty="0" smtClean="0">
                <a:effectLst/>
                <a:hlinkClick r:id="rId4" tooltip="Gregory Bateson"/>
              </a:rPr>
              <a:t>Gregory Bateson</a:t>
            </a:r>
            <a:endParaRPr lang="en-US" dirty="0" smtClean="0">
              <a:effectLst/>
            </a:endParaRPr>
          </a:p>
          <a:p>
            <a:r>
              <a:rPr lang="en-US" dirty="0" smtClean="0">
                <a:effectLst/>
                <a:hlinkClick r:id="rId5" tooltip="Lawrence K. Frank"/>
              </a:rPr>
              <a:t>Lawrence K. Frank</a:t>
            </a:r>
            <a:endParaRPr lang="en-US" dirty="0" smtClean="0">
              <a:effectLst/>
            </a:endParaRPr>
          </a:p>
          <a:p>
            <a:r>
              <a:rPr lang="en-US" dirty="0" smtClean="0">
                <a:effectLst/>
                <a:hlinkClick r:id="rId6" tooltip="Margaret Mead"/>
              </a:rPr>
              <a:t>Margaret Mead</a:t>
            </a:r>
            <a:endParaRPr lang="en-US" dirty="0" smtClean="0">
              <a:effectLst/>
            </a:endParaRPr>
          </a:p>
          <a:p>
            <a:r>
              <a:rPr lang="en-US" dirty="0" smtClean="0">
                <a:effectLst/>
                <a:hlinkClick r:id="rId7" tooltip="Warren McCulloch"/>
              </a:rPr>
              <a:t>Warren McCulloch</a:t>
            </a:r>
            <a:endParaRPr lang="en-US" dirty="0" smtClean="0">
              <a:effectLst/>
            </a:endParaRPr>
          </a:p>
          <a:p>
            <a:r>
              <a:rPr lang="en-US" dirty="0" smtClean="0">
                <a:effectLst/>
                <a:hlinkClick r:id="rId8" tooltip="Arturo Rosenblueth"/>
              </a:rPr>
              <a:t>Arturo Rosenblueth</a:t>
            </a:r>
            <a:endParaRPr lang="en-US" dirty="0" smtClean="0">
              <a:effectLst/>
            </a:endParaRPr>
          </a:p>
          <a:p>
            <a:r>
              <a:rPr lang="en-US" dirty="0" smtClean="0">
                <a:effectLst/>
              </a:rPr>
              <a:t>Lawrence </a:t>
            </a:r>
            <a:r>
              <a:rPr lang="en-US" dirty="0" err="1" smtClean="0">
                <a:effectLst/>
              </a:rPr>
              <a:t>Kubie</a:t>
            </a:r>
            <a:endParaRPr lang="en-US" dirty="0" smtClean="0">
              <a:effectLst/>
            </a:endParaRPr>
          </a:p>
          <a:p>
            <a:endParaRPr lang="en-US" dirty="0" smtClean="0">
              <a:effectLst/>
            </a:endParaRPr>
          </a:p>
          <a:p>
            <a:r>
              <a:rPr lang="en-US" dirty="0" smtClean="0"/>
              <a:t>There were two topics:</a:t>
            </a:r>
          </a:p>
          <a:p>
            <a:r>
              <a:rPr lang="en-US" dirty="0" smtClean="0">
                <a:hlinkClick r:id="rId9" tooltip="Hypnotism"/>
              </a:rPr>
              <a:t>Hypnotism</a:t>
            </a:r>
            <a:r>
              <a:rPr lang="en-US" dirty="0" smtClean="0"/>
              <a:t> introduced by </a:t>
            </a:r>
            <a:r>
              <a:rPr lang="en-US" dirty="0" smtClean="0">
                <a:hlinkClick r:id="rId10" tooltip="Milton Erickson"/>
              </a:rPr>
              <a:t>Milton Erickson</a:t>
            </a:r>
            <a:endParaRPr lang="en-US" dirty="0" smtClean="0"/>
          </a:p>
          <a:p>
            <a:r>
              <a:rPr lang="en-US" dirty="0" smtClean="0">
                <a:hlinkClick r:id="rId11" tooltip="Conditioned reflex"/>
              </a:rPr>
              <a:t>Conditioned reflex</a:t>
            </a:r>
            <a:r>
              <a:rPr lang="en-US" dirty="0" smtClean="0"/>
              <a:t> introduced by </a:t>
            </a:r>
            <a:r>
              <a:rPr lang="en-US" dirty="0" smtClean="0">
                <a:hlinkClick r:id="rId12" tooltip="Howard Liddell (psychologist)"/>
              </a:rPr>
              <a:t>Howard Liddell</a:t>
            </a:r>
            <a:endParaRPr lang="en-US" dirty="0" smtClean="0"/>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17</a:t>
            </a:fld>
            <a:endParaRPr lang="en-US"/>
          </a:p>
        </p:txBody>
      </p:sp>
    </p:spTree>
    <p:extLst>
      <p:ext uri="{BB962C8B-B14F-4D97-AF65-F5344CB8AC3E}">
        <p14:creationId xmlns:p14="http://schemas.microsoft.com/office/powerpoint/2010/main" val="3848679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explicit aim of the conferences was to promote meaningful communication across scientific disciplines and restore unity to science. There were different sets of conferences designed to cover specific topics, for a total of 160 conferences over the 19 years this program was active.</a:t>
            </a:r>
          </a:p>
          <a:p>
            <a:endParaRPr lang="en-US" dirty="0" smtClean="0"/>
          </a:p>
          <a:p>
            <a:r>
              <a:rPr lang="en-US" dirty="0" smtClean="0"/>
              <a:t>The Josiah Macy, Jr. Foundation developed two innovations specifically designed to encourage and facilitate interdisciplinary and multidisciplinary exchanges; one was oral: the Macy conferences, and one was written: the Macy transactions (published transcriptions of the conferences). Macy conferences were essentially conversations held in a conference setting, with participants presenting research while it was still in process (rather than after it had been completed). </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18</a:t>
            </a:fld>
            <a:endParaRPr lang="en-US"/>
          </a:p>
        </p:txBody>
      </p:sp>
    </p:spTree>
    <p:extLst>
      <p:ext uri="{BB962C8B-B14F-4D97-AF65-F5344CB8AC3E}">
        <p14:creationId xmlns:p14="http://schemas.microsoft.com/office/powerpoint/2010/main" val="23432896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Cybernetics Conferences:</a:t>
            </a:r>
          </a:p>
          <a:p>
            <a:r>
              <a:rPr lang="en-US" dirty="0" smtClean="0"/>
              <a:t>The Cybernetics conferences were held between 1946 and 1953.</a:t>
            </a:r>
            <a:r>
              <a:rPr lang="en-US" baseline="0" dirty="0" smtClean="0"/>
              <a:t> </a:t>
            </a:r>
            <a:r>
              <a:rPr lang="en-US" dirty="0" smtClean="0"/>
              <a:t> As chair of this set of conferences, Warren McCulloch had responsibility to ensure that disciplinary boundaries were not unduly respected. The Cybernetics were particularly complex as a result of bringing together the most diverse group of participants of any of the Macy conferences, so they were the most difficult to organize and maintain.</a:t>
            </a:r>
          </a:p>
          <a:p>
            <a:endParaRPr lang="en-US" dirty="0" smtClean="0"/>
          </a:p>
          <a:p>
            <a:r>
              <a:rPr lang="en-US" dirty="0" smtClean="0"/>
              <a:t>The principal purpose of these series of conferences was to set the foundations for a general science of the workings of the human mind.</a:t>
            </a:r>
          </a:p>
          <a:p>
            <a:endParaRPr lang="en-US" dirty="0" smtClean="0"/>
          </a:p>
          <a:p>
            <a:r>
              <a:rPr lang="en-US" b="1" dirty="0" smtClean="0"/>
              <a:t>These were one of the first organized studies of </a:t>
            </a:r>
            <a:r>
              <a:rPr lang="en-US" b="1" dirty="0" err="1" smtClean="0"/>
              <a:t>interdisciplinarity</a:t>
            </a:r>
            <a:r>
              <a:rPr lang="en-US" b="1" dirty="0" smtClean="0"/>
              <a:t>, spawning breakthroughs in systems theory, cybernetics, and what later became known as cognitive science.</a:t>
            </a:r>
          </a:p>
          <a:p>
            <a:endParaRPr lang="en-US" dirty="0" smtClean="0"/>
          </a:p>
          <a:p>
            <a:r>
              <a:rPr lang="en-US" dirty="0" smtClean="0"/>
              <a:t>ALSO:</a:t>
            </a:r>
          </a:p>
          <a:p>
            <a:pPr marL="0" marR="0" indent="0" algn="l" defTabSz="457200" rtl="0" eaLnBrk="1" fontAlgn="auto" latinLnBrk="0" hangingPunct="1">
              <a:lnSpc>
                <a:spcPct val="100000"/>
              </a:lnSpc>
              <a:spcBef>
                <a:spcPts val="0"/>
              </a:spcBef>
              <a:spcAft>
                <a:spcPts val="0"/>
              </a:spcAft>
              <a:buClrTx/>
              <a:buSzTx/>
              <a:buFontTx/>
              <a:buNone/>
              <a:tabLst/>
              <a:defRPr/>
            </a:pPr>
            <a:r>
              <a:rPr lang="en-US" b="0" dirty="0" err="1" smtClean="0"/>
              <a:t>Neuropharmacological</a:t>
            </a:r>
            <a:r>
              <a:rPr lang="en-US" b="0" dirty="0" smtClean="0"/>
              <a:t> Conferences (1954)</a:t>
            </a:r>
          </a:p>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t>Participants: William </a:t>
            </a:r>
            <a:r>
              <a:rPr lang="en-US" b="0" dirty="0" err="1" smtClean="0"/>
              <a:t>Borberg</a:t>
            </a:r>
            <a:r>
              <a:rPr lang="en-US" b="0" dirty="0" smtClean="0"/>
              <a:t>, Seymour </a:t>
            </a:r>
            <a:r>
              <a:rPr lang="en-US" b="0" dirty="0" err="1" smtClean="0"/>
              <a:t>Kety</a:t>
            </a:r>
            <a:r>
              <a:rPr lang="en-US" b="0" dirty="0" smtClean="0"/>
              <a:t>, Ernest </a:t>
            </a:r>
            <a:r>
              <a:rPr lang="en-US" b="0" dirty="0" err="1" smtClean="0"/>
              <a:t>Sharrer</a:t>
            </a:r>
            <a:r>
              <a:rPr lang="en-US" b="0" dirty="0" smtClean="0"/>
              <a:t>, Mary Brazier, Horace </a:t>
            </a:r>
            <a:r>
              <a:rPr lang="en-US" b="0" dirty="0" err="1" smtClean="0"/>
              <a:t>Magoun</a:t>
            </a:r>
            <a:r>
              <a:rPr lang="en-US" b="0" dirty="0" smtClean="0"/>
              <a:t>, Carl </a:t>
            </a:r>
            <a:r>
              <a:rPr lang="en-US" b="0" dirty="0" err="1" smtClean="0"/>
              <a:t>Pfieffer</a:t>
            </a:r>
            <a:r>
              <a:rPr lang="en-US" b="0" dirty="0" smtClean="0"/>
              <a:t> Topics: LSD</a:t>
            </a:r>
          </a:p>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p>
          <a:p>
            <a:r>
              <a:rPr lang="en-US" dirty="0" smtClean="0"/>
              <a:t>The Group Processes Conferences (1954 and 1958) </a:t>
            </a:r>
          </a:p>
          <a:p>
            <a:r>
              <a:rPr lang="en-US" dirty="0" smtClean="0"/>
              <a:t>They are of particular interest due to the element of reflexivity: participants were interested in their own functioning as a group,</a:t>
            </a:r>
            <a:endParaRPr lang="en-US" b="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19</a:t>
            </a:fld>
            <a:endParaRPr lang="en-US"/>
          </a:p>
        </p:txBody>
      </p:sp>
    </p:spTree>
    <p:extLst>
      <p:ext uri="{BB962C8B-B14F-4D97-AF65-F5344CB8AC3E}">
        <p14:creationId xmlns:p14="http://schemas.microsoft.com/office/powerpoint/2010/main" val="2574085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1" dirty="0" smtClean="0"/>
              <a:t>Suzanne </a:t>
            </a:r>
            <a:r>
              <a:rPr lang="en-US" sz="1600" b="1" dirty="0" err="1" smtClean="0"/>
              <a:t>Treister</a:t>
            </a:r>
            <a:r>
              <a:rPr lang="en-US" sz="1600" b="1" dirty="0" smtClean="0"/>
              <a:t> </a:t>
            </a:r>
            <a:r>
              <a:rPr lang="en-US" dirty="0" smtClean="0"/>
              <a:t>(born 1958) is a British painter and graphic artist. Often spanning several years, her projects comprise fantastic reinterpretations of given taxonomies and histories that examine the existence of covert, unseen forces at work in the world, whether corporate, military or paranormal</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20</a:t>
            </a:fld>
            <a:endParaRPr lang="en-US"/>
          </a:p>
        </p:txBody>
      </p:sp>
    </p:spTree>
    <p:extLst>
      <p:ext uri="{BB962C8B-B14F-4D97-AF65-F5344CB8AC3E}">
        <p14:creationId xmlns:p14="http://schemas.microsoft.com/office/powerpoint/2010/main" val="15727015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Greek philosopher and one of the founders of Cynic philosophy. </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24</a:t>
            </a:fld>
            <a:endParaRPr lang="en-US"/>
          </a:p>
        </p:txBody>
      </p:sp>
    </p:spTree>
    <p:extLst>
      <p:ext uri="{BB962C8B-B14F-4D97-AF65-F5344CB8AC3E}">
        <p14:creationId xmlns:p14="http://schemas.microsoft.com/office/powerpoint/2010/main" val="3059002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Research and production took place at more than 30 sites across the United States, the United Kingdom and Canada.</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a:t>
            </a:fld>
            <a:endParaRPr lang="en-US"/>
          </a:p>
        </p:txBody>
      </p:sp>
    </p:spTree>
    <p:extLst>
      <p:ext uri="{BB962C8B-B14F-4D97-AF65-F5344CB8AC3E}">
        <p14:creationId xmlns:p14="http://schemas.microsoft.com/office/powerpoint/2010/main" val="40248701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MK Ultra</a:t>
            </a:r>
            <a:r>
              <a:rPr lang="en-US" baseline="0" dirty="0" smtClean="0"/>
              <a:t> experiments on undergraduates using LCD, Harvard and others.  Sometimes the subjects were not notified.</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25</a:t>
            </a:fld>
            <a:endParaRPr lang="en-US"/>
          </a:p>
        </p:txBody>
      </p:sp>
    </p:spTree>
    <p:extLst>
      <p:ext uri="{BB962C8B-B14F-4D97-AF65-F5344CB8AC3E}">
        <p14:creationId xmlns:p14="http://schemas.microsoft.com/office/powerpoint/2010/main" val="3484368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In 1943 Julian Bigelow, Norbert Wiener and Arturo </a:t>
            </a:r>
            <a:r>
              <a:rPr lang="en-US" dirty="0" err="1" smtClean="0"/>
              <a:t>Rosenbleuth</a:t>
            </a:r>
            <a:r>
              <a:rPr lang="en-US" dirty="0" smtClean="0"/>
              <a:t> published Behavior, Purpose, and teleology, which developed a theory of “circular causality” via feedback in which cause and effect are mutually </a:t>
            </a:r>
            <a:r>
              <a:rPr lang="en-US" dirty="0" err="1" smtClean="0"/>
              <a:t>referrent</a:t>
            </a:r>
            <a:r>
              <a:rPr lang="en-US" dirty="0" smtClean="0"/>
              <a:t>. The paper described ways in which mechanical, biological and electronic systems could communicate and interact. So called First Order Cybernetics is still largely intact in its use in our understanding of impossibly complex more recent systems of the world internet, economics and the brain at a neurological level.</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27</a:t>
            </a:fld>
            <a:endParaRPr lang="en-US"/>
          </a:p>
        </p:txBody>
      </p:sp>
    </p:spTree>
    <p:extLst>
      <p:ext uri="{BB962C8B-B14F-4D97-AF65-F5344CB8AC3E}">
        <p14:creationId xmlns:p14="http://schemas.microsoft.com/office/powerpoint/2010/main" val="3241177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Excitement about the new field of cybernetics led to the establishment of the Macy Conferences (1946-53) whose primary goal was to “set the foundations for a general science of the workings of the human mind” by developing cybernetic theories in order to prevent such circumstances as might lead to another World War or atrocities such as Nazism. With a core of thirty, its members came from a wide range of disciplines from hard to soft sciences – anthropologists, computer engineers, psychologists, physicists.</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28</a:t>
            </a:fld>
            <a:endParaRPr lang="en-US"/>
          </a:p>
        </p:txBody>
      </p:sp>
    </p:spTree>
    <p:extLst>
      <p:ext uri="{BB962C8B-B14F-4D97-AF65-F5344CB8AC3E}">
        <p14:creationId xmlns:p14="http://schemas.microsoft.com/office/powerpoint/2010/main" val="2514719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Gregory Bateson (9 May 1904 – 4 July 1980) was an English anthropologist, social scientist, linguist, visual anthropologist, </a:t>
            </a:r>
            <a:r>
              <a:rPr lang="en-US" dirty="0" err="1" smtClean="0"/>
              <a:t>semiotician</a:t>
            </a:r>
            <a:r>
              <a:rPr lang="en-US" dirty="0" smtClean="0"/>
              <a:t>, and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He spent the last decade of his life developing a "meta-science" of epistemology to bring together the various early forms of systems theory developing in different fields of science.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His writings include Steps to an Ecology of Mind (1972) and Mind and Nature (1979). Angels Fear (published posthumously in 1987)</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29</a:t>
            </a:fld>
            <a:endParaRPr lang="en-US"/>
          </a:p>
        </p:txBody>
      </p:sp>
    </p:spTree>
    <p:extLst>
      <p:ext uri="{BB962C8B-B14F-4D97-AF65-F5344CB8AC3E}">
        <p14:creationId xmlns:p14="http://schemas.microsoft.com/office/powerpoint/2010/main" val="3102143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Oakland</a:t>
            </a:r>
            <a:r>
              <a:rPr lang="en-US" baseline="0" dirty="0" smtClean="0"/>
              <a:t> Labs, where process plutonium and uranium.  Even the workers were not clear what they were working on.</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4</a:t>
            </a:fld>
            <a:endParaRPr lang="en-US"/>
          </a:p>
        </p:txBody>
      </p:sp>
    </p:spTree>
    <p:extLst>
      <p:ext uri="{BB962C8B-B14F-4D97-AF65-F5344CB8AC3E}">
        <p14:creationId xmlns:p14="http://schemas.microsoft.com/office/powerpoint/2010/main" val="3382645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WW2 1939 – 1945</a:t>
            </a:r>
          </a:p>
          <a:p>
            <a:endParaRPr lang="en-US" baseline="0" dirty="0" smtClean="0"/>
          </a:p>
          <a:p>
            <a:r>
              <a:rPr lang="en-US" dirty="0" smtClean="0"/>
              <a:t>President Harry S. Truman signed the McMahon/Atomic Energy Act on August 1, 1946, transferring the control of atomic energy from military to civilian hands, effective from January 1, 1947. This shift gave the first members of the AEC complete control of the plants, laboratories, equipment, and personnel assembled during the war to produce the atomic bomb.</a:t>
            </a:r>
          </a:p>
          <a:p>
            <a:endParaRPr lang="en-US" dirty="0" smtClean="0"/>
          </a:p>
          <a:p>
            <a:r>
              <a:rPr lang="en-US" dirty="0" smtClean="0"/>
              <a:t>During its initial establishment and subsequent operationalization, the AEC played a key role in the institutional development of Ecosystem ecology. Specifically, it provided crucial financial resources, allowing for ecological research to take place. Perhaps even more importantly, it enabled ecologists with a wide range of groundbreaking techniques for the completion of their research. In the late 1950s and early 1960s, the AEC also approved funding for numerous bio-environmental projects in the Arctic and near-Arctic. These projects were designed to examine the effects of nuclear energy upon the environment and were a part of the Commission’s attempt at creating peaceful applications of atomic energy</a:t>
            </a:r>
          </a:p>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5</a:t>
            </a:fld>
            <a:endParaRPr lang="en-US"/>
          </a:p>
        </p:txBody>
      </p:sp>
    </p:spTree>
    <p:extLst>
      <p:ext uri="{BB962C8B-B14F-4D97-AF65-F5344CB8AC3E}">
        <p14:creationId xmlns:p14="http://schemas.microsoft.com/office/powerpoint/2010/main" val="1995733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ARPA</a:t>
            </a:r>
            <a:r>
              <a:rPr lang="en-US" baseline="0" dirty="0" smtClean="0"/>
              <a:t> (Advanced Research Projects Agency)</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DARPA</a:t>
            </a:r>
            <a:r>
              <a:rPr lang="en-US" baseline="0" dirty="0" smtClean="0"/>
              <a:t> (</a:t>
            </a:r>
            <a:r>
              <a:rPr lang="en-US" baseline="0" dirty="0" err="1" smtClean="0"/>
              <a:t>Defence</a:t>
            </a:r>
            <a:r>
              <a:rPr lang="en-US" baseline="0" dirty="0" smtClean="0"/>
              <a:t> Advanced Research Projects Agency) 1958 Eisenhower:</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DARPA's original mission, established in 1958, was to prevent technological surprise like the launch of Sputnik, which signaled that the Soviets had beaten the U.S. into space. The mission statement has evolved over time. Today, DARPA's mission is still to prevent technological surprise to the US, but also to create technological surprise for US enemies.</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AB815773-8292-0646-9D64-D03152DCBE89}" type="slidenum">
              <a:rPr lang="en-US" smtClean="0"/>
              <a:t>6</a:t>
            </a:fld>
            <a:endParaRPr lang="en-US"/>
          </a:p>
        </p:txBody>
      </p:sp>
    </p:spTree>
    <p:extLst>
      <p:ext uri="{BB962C8B-B14F-4D97-AF65-F5344CB8AC3E}">
        <p14:creationId xmlns:p14="http://schemas.microsoft.com/office/powerpoint/2010/main" val="17443161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Network</a:t>
            </a:r>
            <a:r>
              <a:rPr lang="en-US" baseline="0" dirty="0" smtClean="0"/>
              <a:t> of collaboration between Military, Industry, Academics </a:t>
            </a:r>
            <a:endParaRPr lang="en-US" dirty="0" smtClean="0"/>
          </a:p>
          <a:p>
            <a:r>
              <a:rPr lang="en-US" dirty="0" smtClean="0"/>
              <a:t>DESIGN GOAL of</a:t>
            </a:r>
            <a:r>
              <a:rPr lang="en-US" baseline="0" dirty="0" smtClean="0"/>
              <a:t> ARPA net</a:t>
            </a:r>
            <a:r>
              <a:rPr lang="en-US" dirty="0" smtClean="0"/>
              <a:t>:</a:t>
            </a:r>
          </a:p>
          <a:p>
            <a:r>
              <a:rPr lang="en-US" dirty="0" smtClean="0"/>
              <a:t>According to Stephen J. Lukasik, who as Deputy Director and Director of DARPA (1967–1974 Arpanet's development)</a:t>
            </a:r>
          </a:p>
          <a:p>
            <a:endParaRPr lang="en-US" dirty="0" smtClean="0"/>
          </a:p>
          <a:p>
            <a:r>
              <a:rPr lang="en-US" dirty="0" smtClean="0"/>
              <a:t>The goal was to exploit new computer technologies to meet the needs of military command and control against nuclear threats, achieve survivable control of US nuclear forces, and improve military tactical and management decision making.[The ARPANET incorporated distributed computation (and frequent re-computation) of routing tables. This was a major contribution to the survivability of the ARPANET in the face of significant destruction - even by a nuclear attack. Such auto-routing was technically quite challenging to construct at the time. The fact that it was incorporated into the early ARPANET made many believe that this had been a design goal.</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Elgin</a:t>
            </a:r>
            <a:r>
              <a:rPr lang="en-US" baseline="0" dirty="0" smtClean="0"/>
              <a:t> AFB, </a:t>
            </a:r>
            <a:r>
              <a:rPr lang="en-US" baseline="0" dirty="0" err="1" smtClean="0"/>
              <a:t>pensacola</a:t>
            </a:r>
            <a:r>
              <a:rPr lang="en-US" baseline="0" dirty="0" smtClean="0"/>
              <a:t> </a:t>
            </a:r>
            <a:r>
              <a:rPr lang="en-US" baseline="0" dirty="0" err="1" smtClean="0"/>
              <a:t>fl</a:t>
            </a:r>
            <a:endParaRPr lang="en-US" dirty="0" smtClean="0"/>
          </a:p>
        </p:txBody>
      </p:sp>
      <p:sp>
        <p:nvSpPr>
          <p:cNvPr id="4" name="Slide Number Placeholder 3"/>
          <p:cNvSpPr>
            <a:spLocks noGrp="1"/>
          </p:cNvSpPr>
          <p:nvPr>
            <p:ph type="sldNum" sz="quarter" idx="10"/>
          </p:nvPr>
        </p:nvSpPr>
        <p:spPr/>
        <p:txBody>
          <a:bodyPr/>
          <a:lstStyle/>
          <a:p>
            <a:fld id="{AB815773-8292-0646-9D64-D03152DCBE89}" type="slidenum">
              <a:rPr lang="en-US" smtClean="0"/>
              <a:t>7</a:t>
            </a:fld>
            <a:endParaRPr lang="en-US"/>
          </a:p>
        </p:txBody>
      </p:sp>
    </p:spTree>
    <p:extLst>
      <p:ext uri="{BB962C8B-B14F-4D97-AF65-F5344CB8AC3E}">
        <p14:creationId xmlns:p14="http://schemas.microsoft.com/office/powerpoint/2010/main" val="1386206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8</a:t>
            </a:fld>
            <a:endParaRPr lang="en-US"/>
          </a:p>
        </p:txBody>
      </p:sp>
    </p:spTree>
    <p:extLst>
      <p:ext uri="{BB962C8B-B14F-4D97-AF65-F5344CB8AC3E}">
        <p14:creationId xmlns:p14="http://schemas.microsoft.com/office/powerpoint/2010/main" val="380326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9</a:t>
            </a:fld>
            <a:endParaRPr lang="en-US"/>
          </a:p>
        </p:txBody>
      </p:sp>
    </p:spTree>
    <p:extLst>
      <p:ext uri="{BB962C8B-B14F-4D97-AF65-F5344CB8AC3E}">
        <p14:creationId xmlns:p14="http://schemas.microsoft.com/office/powerpoint/2010/main" val="1486579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Trevor</a:t>
            </a:r>
            <a:r>
              <a:rPr lang="en-US" baseline="0" dirty="0" smtClean="0"/>
              <a:t> </a:t>
            </a:r>
            <a:r>
              <a:rPr lang="en-US" baseline="0" dirty="0" err="1" smtClean="0"/>
              <a:t>Paglen</a:t>
            </a:r>
            <a:r>
              <a:rPr lang="en-US" baseline="0" dirty="0" smtClean="0"/>
              <a:t> took a small group of art dealers and curators on a scuba trip 70 feet below the waters of Miami to view the Southern Node on the internet.</a:t>
            </a:r>
            <a:endParaRPr lang="en-US" dirty="0"/>
          </a:p>
        </p:txBody>
      </p:sp>
      <p:sp>
        <p:nvSpPr>
          <p:cNvPr id="4" name="Slide Number Placeholder 3"/>
          <p:cNvSpPr>
            <a:spLocks noGrp="1"/>
          </p:cNvSpPr>
          <p:nvPr>
            <p:ph type="sldNum" sz="quarter" idx="10"/>
          </p:nvPr>
        </p:nvSpPr>
        <p:spPr/>
        <p:txBody>
          <a:bodyPr/>
          <a:lstStyle/>
          <a:p>
            <a:fld id="{AB815773-8292-0646-9D64-D03152DCBE89}" type="slidenum">
              <a:rPr lang="en-US" smtClean="0"/>
              <a:t>10</a:t>
            </a:fld>
            <a:endParaRPr lang="en-US"/>
          </a:p>
        </p:txBody>
      </p:sp>
    </p:spTree>
    <p:extLst>
      <p:ext uri="{BB962C8B-B14F-4D97-AF65-F5344CB8AC3E}">
        <p14:creationId xmlns:p14="http://schemas.microsoft.com/office/powerpoint/2010/main" val="757881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294CBFE-335A-7F4A-BF85-E2408A63C4F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35206812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94CBFE-335A-7F4A-BF85-E2408A63C4F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3305762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94CBFE-335A-7F4A-BF85-E2408A63C4F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10365893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94CBFE-335A-7F4A-BF85-E2408A63C4F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7394856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294CBFE-335A-7F4A-BF85-E2408A63C4FF}" type="datetimeFigureOut">
              <a:rPr lang="en-US" smtClean="0"/>
              <a:t>2/20/17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1171953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294CBFE-335A-7F4A-BF85-E2408A63C4F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271445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94CBFE-335A-7F4A-BF85-E2408A63C4FF}" type="datetimeFigureOut">
              <a:rPr lang="en-US" smtClean="0"/>
              <a:t>2/20/17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4141355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294CBFE-335A-7F4A-BF85-E2408A63C4FF}" type="datetimeFigureOut">
              <a:rPr lang="en-US" smtClean="0"/>
              <a:t>2/20/17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4178762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94CBFE-335A-7F4A-BF85-E2408A63C4FF}" type="datetimeFigureOut">
              <a:rPr lang="en-US" smtClean="0"/>
              <a:t>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15709602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94CBFE-335A-7F4A-BF85-E2408A63C4F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1993015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294CBFE-335A-7F4A-BF85-E2408A63C4FF}" type="datetimeFigureOut">
              <a:rPr lang="en-US" smtClean="0"/>
              <a:t>2/20/17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5E63CB-C1AE-A545-9C47-008C41C2A7A8}" type="slidenum">
              <a:rPr lang="en-US" smtClean="0"/>
              <a:t>‹#›</a:t>
            </a:fld>
            <a:endParaRPr lang="en-US"/>
          </a:p>
        </p:txBody>
      </p:sp>
    </p:spTree>
    <p:extLst>
      <p:ext uri="{BB962C8B-B14F-4D97-AF65-F5344CB8AC3E}">
        <p14:creationId xmlns:p14="http://schemas.microsoft.com/office/powerpoint/2010/main" val="2361863563"/>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94CBFE-335A-7F4A-BF85-E2408A63C4FF}" type="datetimeFigureOut">
              <a:rPr lang="en-US" smtClean="0"/>
              <a:t>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5E63CB-C1AE-A545-9C47-008C41C2A7A8}" type="slidenum">
              <a:rPr lang="en-US" smtClean="0"/>
              <a:t>‹#›</a:t>
            </a:fld>
            <a:endParaRPr lang="en-US"/>
          </a:p>
        </p:txBody>
      </p:sp>
    </p:spTree>
    <p:extLst>
      <p:ext uri="{BB962C8B-B14F-4D97-AF65-F5344CB8AC3E}">
        <p14:creationId xmlns:p14="http://schemas.microsoft.com/office/powerpoint/2010/main" val="13281059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microsoft.com/office/2007/relationships/hdphoto" Target="../media/hdphoto1.wdp"/><Relationship Id="rId5"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hyperlink" Target="http://www.suzannetreister.net/HEXEN2/TAROT_COL/HEXEN_2_TAROT.html" TargetMode="External"/><Relationship Id="rId4" Type="http://schemas.openxmlformats.org/officeDocument/2006/relationships/image" Target="../media/image28.png"/><Relationship Id="rId5" Type="http://schemas.openxmlformats.org/officeDocument/2006/relationships/hyperlink" Target="https://fig2loyaltycard.wordpress.com/2015/05/16/week-14-6-12-april-suzanne-treister-hexen-2-0/" TargetMode="External"/><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e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thoughtmaybe.com/all-watched-over-by-machines-of-loving-grace/%23top"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4.png"/><Relationship Id="rId3" Type="http://schemas.openxmlformats.org/officeDocument/2006/relationships/hyperlink" Target="http://www.suzannetreister.net/HEXEN2/Seance/cyberneticseance.html"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s://vimeo.com/167426446" TargetMode="External"/><Relationship Id="rId3" Type="http://schemas.openxmlformats.org/officeDocument/2006/relationships/image" Target="../media/image35.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4" Type="http://schemas.openxmlformats.org/officeDocument/2006/relationships/image" Target="../media/image5.jp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39700"/>
            <a:ext cx="9144000" cy="6560820"/>
          </a:xfrm>
          <a:prstGeom prst="rect">
            <a:avLst/>
          </a:prstGeom>
        </p:spPr>
      </p:pic>
    </p:spTree>
    <p:extLst>
      <p:ext uri="{BB962C8B-B14F-4D97-AF65-F5344CB8AC3E}">
        <p14:creationId xmlns:p14="http://schemas.microsoft.com/office/powerpoint/2010/main" val="225731528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Miami Cable.png"/>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a:fillRect/>
          </a:stretch>
        </p:blipFill>
        <p:spPr>
          <a:xfrm>
            <a:off x="42334" y="2031986"/>
            <a:ext cx="9144000" cy="5100784"/>
          </a:xfrm>
          <a:prstGeom prst="rect">
            <a:avLst/>
          </a:prstGeom>
        </p:spPr>
      </p:pic>
      <p:pic>
        <p:nvPicPr>
          <p:cNvPr id="2" name="Picture 1" descr="Paglen Miami Cable.png"/>
          <p:cNvPicPr>
            <a:picLocks noChangeAspect="1"/>
          </p:cNvPicPr>
          <p:nvPr/>
        </p:nvPicPr>
        <p:blipFill rotWithShape="1">
          <a:blip r:embed="rId5">
            <a:extLst>
              <a:ext uri="{28A0092B-C50C-407E-A947-70E740481C1C}">
                <a14:useLocalDpi xmlns:a14="http://schemas.microsoft.com/office/drawing/2010/main" val="0"/>
              </a:ext>
            </a:extLst>
          </a:blip>
          <a:srcRect l="2195" r="4640" b="3161"/>
          <a:stretch/>
        </p:blipFill>
        <p:spPr>
          <a:xfrm>
            <a:off x="-30243" y="-143525"/>
            <a:ext cx="5775953" cy="4066800"/>
          </a:xfrm>
          <a:prstGeom prst="rect">
            <a:avLst/>
          </a:prstGeom>
        </p:spPr>
      </p:pic>
      <p:sp>
        <p:nvSpPr>
          <p:cNvPr id="4" name="TextBox 3"/>
          <p:cNvSpPr txBox="1"/>
          <p:nvPr/>
        </p:nvSpPr>
        <p:spPr>
          <a:xfrm>
            <a:off x="6376822" y="932973"/>
            <a:ext cx="2149785" cy="923330"/>
          </a:xfrm>
          <a:prstGeom prst="rect">
            <a:avLst/>
          </a:prstGeom>
          <a:noFill/>
        </p:spPr>
        <p:txBody>
          <a:bodyPr wrap="none" rtlCol="0">
            <a:spAutoFit/>
          </a:bodyPr>
          <a:lstStyle/>
          <a:p>
            <a:r>
              <a:rPr lang="en-US" dirty="0" smtClean="0">
                <a:solidFill>
                  <a:schemeClr val="bg1"/>
                </a:solidFill>
              </a:rPr>
              <a:t>Trevor </a:t>
            </a:r>
            <a:r>
              <a:rPr lang="en-US" dirty="0" err="1" smtClean="0">
                <a:solidFill>
                  <a:schemeClr val="bg1"/>
                </a:solidFill>
              </a:rPr>
              <a:t>Paglen</a:t>
            </a:r>
            <a:endParaRPr lang="en-US" dirty="0" smtClean="0">
              <a:solidFill>
                <a:schemeClr val="bg1"/>
              </a:solidFill>
            </a:endParaRPr>
          </a:p>
          <a:p>
            <a:r>
              <a:rPr lang="en-US" dirty="0" smtClean="0">
                <a:solidFill>
                  <a:schemeClr val="bg1"/>
                </a:solidFill>
              </a:rPr>
              <a:t>Artist</a:t>
            </a:r>
          </a:p>
          <a:p>
            <a:r>
              <a:rPr lang="en-US" dirty="0" smtClean="0">
                <a:solidFill>
                  <a:schemeClr val="bg1"/>
                </a:solidFill>
              </a:rPr>
              <a:t>Dives </a:t>
            </a:r>
            <a:r>
              <a:rPr lang="en-US" smtClean="0">
                <a:solidFill>
                  <a:schemeClr val="bg1"/>
                </a:solidFill>
              </a:rPr>
              <a:t>to Miami Node</a:t>
            </a:r>
            <a:endParaRPr lang="en-US">
              <a:solidFill>
                <a:schemeClr val="bg1"/>
              </a:solidFill>
            </a:endParaRPr>
          </a:p>
        </p:txBody>
      </p:sp>
    </p:spTree>
    <p:extLst>
      <p:ext uri="{BB962C8B-B14F-4D97-AF65-F5344CB8AC3E}">
        <p14:creationId xmlns:p14="http://schemas.microsoft.com/office/powerpoint/2010/main" val="347524301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ignal Intelligence platfor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20058"/>
          </a:xfrm>
          <a:prstGeom prst="rect">
            <a:avLst/>
          </a:prstGeom>
        </p:spPr>
      </p:pic>
    </p:spTree>
    <p:extLst>
      <p:ext uri="{BB962C8B-B14F-4D97-AF65-F5344CB8AC3E}">
        <p14:creationId xmlns:p14="http://schemas.microsoft.com/office/powerpoint/2010/main" val="34752430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3934" y="271590"/>
            <a:ext cx="8323888" cy="2585323"/>
          </a:xfrm>
          <a:prstGeom prst="rect">
            <a:avLst/>
          </a:prstGeom>
          <a:noFill/>
        </p:spPr>
        <p:txBody>
          <a:bodyPr wrap="square" rtlCol="0">
            <a:spAutoFit/>
          </a:bodyPr>
          <a:lstStyle/>
          <a:p>
            <a:r>
              <a:rPr lang="en-US" b="1" dirty="0" smtClean="0"/>
              <a:t>BASIC TERMINOLOGY</a:t>
            </a:r>
          </a:p>
          <a:p>
            <a:endParaRPr lang="en-US" b="1" dirty="0" smtClean="0"/>
          </a:p>
          <a:p>
            <a:r>
              <a:rPr lang="en-US" b="1" dirty="0" smtClean="0"/>
              <a:t>Network</a:t>
            </a:r>
            <a:r>
              <a:rPr lang="en-US" dirty="0"/>
              <a:t>: A collection of interlinked nodes that exchange information.</a:t>
            </a:r>
          </a:p>
          <a:p>
            <a:r>
              <a:rPr lang="en-US" b="1" dirty="0"/>
              <a:t>Node</a:t>
            </a:r>
            <a:r>
              <a:rPr lang="en-US" dirty="0"/>
              <a:t>: The most basic part of the network; for example, a user or computer</a:t>
            </a:r>
            <a:r>
              <a:rPr lang="en-US" dirty="0" smtClean="0"/>
              <a:t>.</a:t>
            </a:r>
            <a:endParaRPr lang="en-US" dirty="0"/>
          </a:p>
          <a:p>
            <a:r>
              <a:rPr lang="en-US" b="1" dirty="0"/>
              <a:t>Link</a:t>
            </a:r>
            <a:r>
              <a:rPr lang="en-US" dirty="0"/>
              <a:t>: The connection between two nodes.</a:t>
            </a:r>
          </a:p>
          <a:p>
            <a:r>
              <a:rPr lang="en-US" b="1" dirty="0"/>
              <a:t>Server</a:t>
            </a:r>
            <a:r>
              <a:rPr lang="en-US" dirty="0"/>
              <a:t>: A node that has connections to a relatively large amount of other </a:t>
            </a:r>
            <a:r>
              <a:rPr lang="en-US" dirty="0" smtClean="0"/>
              <a:t>nodes</a:t>
            </a:r>
          </a:p>
          <a:p>
            <a:endParaRPr lang="en-US" dirty="0"/>
          </a:p>
          <a:p>
            <a:endParaRPr lang="en-US" b="1" dirty="0" smtClean="0"/>
          </a:p>
          <a:p>
            <a:endParaRPr lang="en-US" dirty="0"/>
          </a:p>
        </p:txBody>
      </p:sp>
      <p:pic>
        <p:nvPicPr>
          <p:cNvPr id="4" name="Picture 3"/>
          <p:cNvPicPr>
            <a:picLocks noChangeAspect="1"/>
          </p:cNvPicPr>
          <p:nvPr/>
        </p:nvPicPr>
        <p:blipFill>
          <a:blip r:embed="rId3"/>
          <a:stretch>
            <a:fillRect/>
          </a:stretch>
        </p:blipFill>
        <p:spPr>
          <a:xfrm>
            <a:off x="1776125" y="2534630"/>
            <a:ext cx="6350000" cy="3810000"/>
          </a:xfrm>
          <a:prstGeom prst="rect">
            <a:avLst/>
          </a:prstGeom>
        </p:spPr>
      </p:pic>
      <p:sp>
        <p:nvSpPr>
          <p:cNvPr id="6" name="TextBox 5"/>
          <p:cNvSpPr txBox="1"/>
          <p:nvPr/>
        </p:nvSpPr>
        <p:spPr>
          <a:xfrm>
            <a:off x="417037" y="2534630"/>
            <a:ext cx="787395" cy="369332"/>
          </a:xfrm>
          <a:prstGeom prst="rect">
            <a:avLst/>
          </a:prstGeom>
          <a:noFill/>
        </p:spPr>
        <p:txBody>
          <a:bodyPr wrap="none" rtlCol="0">
            <a:spAutoFit/>
          </a:bodyPr>
          <a:lstStyle/>
          <a:p>
            <a:r>
              <a:rPr lang="en-US" dirty="0" smtClean="0"/>
              <a:t>Nodes</a:t>
            </a:r>
            <a:endParaRPr lang="en-US" dirty="0"/>
          </a:p>
        </p:txBody>
      </p:sp>
    </p:spTree>
    <p:extLst>
      <p:ext uri="{BB962C8B-B14F-4D97-AF65-F5344CB8AC3E}">
        <p14:creationId xmlns:p14="http://schemas.microsoft.com/office/powerpoint/2010/main" val="166892956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312275" y="0"/>
            <a:ext cx="5649686" cy="6858000"/>
          </a:xfrm>
          <a:prstGeom prst="rect">
            <a:avLst/>
          </a:prstGeom>
        </p:spPr>
      </p:pic>
      <p:sp>
        <p:nvSpPr>
          <p:cNvPr id="6" name="TextBox 5"/>
          <p:cNvSpPr txBox="1"/>
          <p:nvPr/>
        </p:nvSpPr>
        <p:spPr>
          <a:xfrm>
            <a:off x="5961961" y="235165"/>
            <a:ext cx="2529316" cy="1569660"/>
          </a:xfrm>
          <a:prstGeom prst="rect">
            <a:avLst/>
          </a:prstGeom>
          <a:noFill/>
        </p:spPr>
        <p:txBody>
          <a:bodyPr wrap="square" rtlCol="0">
            <a:spAutoFit/>
          </a:bodyPr>
          <a:lstStyle/>
          <a:p>
            <a:r>
              <a:rPr lang="en-US" sz="1600" b="1" u="sng" dirty="0"/>
              <a:t>Circuit switchin</a:t>
            </a:r>
            <a:r>
              <a:rPr lang="en-US" sz="1600" b="1" dirty="0"/>
              <a:t>g </a:t>
            </a:r>
            <a:r>
              <a:rPr lang="en-US" sz="1600" dirty="0"/>
              <a:t>require dedicated point-to-point connections during calls</a:t>
            </a:r>
            <a:r>
              <a:rPr lang="en-US" sz="1600" dirty="0" smtClean="0"/>
              <a:t>.</a:t>
            </a:r>
          </a:p>
          <a:p>
            <a:r>
              <a:rPr lang="en-US" sz="1600" dirty="0" smtClean="0"/>
              <a:t>They may be composed of a chain of lines.</a:t>
            </a:r>
            <a:endParaRPr lang="en-US" sz="1600" dirty="0"/>
          </a:p>
          <a:p>
            <a:endParaRPr lang="en-US" sz="1600" dirty="0"/>
          </a:p>
        </p:txBody>
      </p:sp>
      <p:sp>
        <p:nvSpPr>
          <p:cNvPr id="7" name="TextBox 6"/>
          <p:cNvSpPr txBox="1"/>
          <p:nvPr/>
        </p:nvSpPr>
        <p:spPr>
          <a:xfrm>
            <a:off x="5961961" y="1616982"/>
            <a:ext cx="2947456" cy="4770537"/>
          </a:xfrm>
          <a:prstGeom prst="rect">
            <a:avLst/>
          </a:prstGeom>
          <a:noFill/>
        </p:spPr>
        <p:txBody>
          <a:bodyPr wrap="square" rtlCol="0">
            <a:spAutoFit/>
          </a:bodyPr>
          <a:lstStyle/>
          <a:p>
            <a:r>
              <a:rPr lang="en-US" sz="1600" b="1" u="sng" dirty="0"/>
              <a:t>Packet switching </a:t>
            </a:r>
            <a:r>
              <a:rPr lang="en-US" sz="1600" dirty="0"/>
              <a:t>moves data in small blocks/packets based on the destination address in each packet. When received, packets are reassembled in the proper sequence to make up the </a:t>
            </a:r>
            <a:r>
              <a:rPr lang="en-US" sz="1600" dirty="0" smtClean="0"/>
              <a:t>message.</a:t>
            </a:r>
            <a:r>
              <a:rPr lang="en-US" sz="1600" dirty="0"/>
              <a:t>  </a:t>
            </a:r>
            <a:r>
              <a:rPr lang="en-US" sz="1600" dirty="0" smtClean="0"/>
              <a:t>A data </a:t>
            </a:r>
            <a:r>
              <a:rPr lang="en-US" sz="1600" dirty="0"/>
              <a:t>system could use a single communication link to communicate with more than one machine by collecting data into datagrams and transmitting these as packets onto the attached network </a:t>
            </a:r>
            <a:r>
              <a:rPr lang="en-US" sz="1600" dirty="0" smtClean="0"/>
              <a:t>link. </a:t>
            </a:r>
            <a:r>
              <a:rPr lang="en-US" sz="1600" dirty="0"/>
              <a:t>Thus, not only can the link be shared, much as a single post box can be used to post letters to different destinations, but each packet can be routed independently of other </a:t>
            </a:r>
            <a:r>
              <a:rPr lang="en-US" sz="1600" dirty="0" smtClean="0"/>
              <a:t>packets</a:t>
            </a:r>
            <a:r>
              <a:rPr lang="en-US" sz="1600" dirty="0"/>
              <a:t>.</a:t>
            </a:r>
          </a:p>
        </p:txBody>
      </p:sp>
    </p:spTree>
    <p:extLst>
      <p:ext uri="{BB962C8B-B14F-4D97-AF65-F5344CB8AC3E}">
        <p14:creationId xmlns:p14="http://schemas.microsoft.com/office/powerpoint/2010/main" val="65191551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22869" y="473180"/>
            <a:ext cx="7980645" cy="5529551"/>
          </a:xfrm>
          <a:prstGeom prst="rect">
            <a:avLst/>
          </a:prstGeom>
        </p:spPr>
      </p:pic>
    </p:spTree>
    <p:extLst>
      <p:ext uri="{BB962C8B-B14F-4D97-AF65-F5344CB8AC3E}">
        <p14:creationId xmlns:p14="http://schemas.microsoft.com/office/powerpoint/2010/main" val="97587892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39700"/>
            <a:ext cx="9144000" cy="6557262"/>
          </a:xfrm>
          <a:prstGeom prst="rect">
            <a:avLst/>
          </a:prstGeom>
        </p:spPr>
      </p:pic>
    </p:spTree>
    <p:extLst>
      <p:ext uri="{BB962C8B-B14F-4D97-AF65-F5344CB8AC3E}">
        <p14:creationId xmlns:p14="http://schemas.microsoft.com/office/powerpoint/2010/main" val="166892956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9385" y="2637692"/>
            <a:ext cx="8401538" cy="1477328"/>
          </a:xfrm>
          <a:prstGeom prst="rect">
            <a:avLst/>
          </a:prstGeom>
          <a:noFill/>
        </p:spPr>
        <p:txBody>
          <a:bodyPr wrap="square" rtlCol="0">
            <a:spAutoFit/>
          </a:bodyPr>
          <a:lstStyle/>
          <a:p>
            <a:r>
              <a:rPr lang="en-US" dirty="0" smtClean="0"/>
              <a:t>CYBERNETICS</a:t>
            </a:r>
          </a:p>
          <a:p>
            <a:endParaRPr lang="en-US" dirty="0"/>
          </a:p>
          <a:p>
            <a:r>
              <a:rPr lang="en-US" dirty="0" smtClean="0"/>
              <a:t>SYSTEMS THEORY</a:t>
            </a:r>
          </a:p>
          <a:p>
            <a:endParaRPr lang="en-US" dirty="0"/>
          </a:p>
          <a:p>
            <a:r>
              <a:rPr lang="en-US" dirty="0" smtClean="0"/>
              <a:t>FEEDBACK LOOPS</a:t>
            </a:r>
            <a:endParaRPr lang="en-US" dirty="0"/>
          </a:p>
        </p:txBody>
      </p:sp>
    </p:spTree>
    <p:extLst>
      <p:ext uri="{BB962C8B-B14F-4D97-AF65-F5344CB8AC3E}">
        <p14:creationId xmlns:p14="http://schemas.microsoft.com/office/powerpoint/2010/main" val="97587892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10-02 at 2.31.52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02876" y="0"/>
            <a:ext cx="7341124" cy="6858000"/>
          </a:xfrm>
          <a:prstGeom prst="rect">
            <a:avLst/>
          </a:prstGeom>
        </p:spPr>
      </p:pic>
      <p:sp>
        <p:nvSpPr>
          <p:cNvPr id="4" name="TextBox 3"/>
          <p:cNvSpPr txBox="1"/>
          <p:nvPr/>
        </p:nvSpPr>
        <p:spPr>
          <a:xfrm>
            <a:off x="156308" y="509562"/>
            <a:ext cx="1355397" cy="1200329"/>
          </a:xfrm>
          <a:prstGeom prst="rect">
            <a:avLst/>
          </a:prstGeom>
          <a:noFill/>
        </p:spPr>
        <p:txBody>
          <a:bodyPr wrap="none" rtlCol="0">
            <a:spAutoFit/>
          </a:bodyPr>
          <a:lstStyle/>
          <a:p>
            <a:r>
              <a:rPr lang="en-US" dirty="0" smtClean="0"/>
              <a:t>Macy </a:t>
            </a:r>
          </a:p>
          <a:p>
            <a:r>
              <a:rPr lang="en-US" dirty="0" smtClean="0"/>
              <a:t>Conferences</a:t>
            </a:r>
          </a:p>
          <a:p>
            <a:endParaRPr lang="en-US" dirty="0"/>
          </a:p>
          <a:p>
            <a:r>
              <a:rPr lang="en-US" dirty="0" smtClean="0"/>
              <a:t>1942- 53</a:t>
            </a:r>
            <a:endParaRPr lang="en-US" dirty="0"/>
          </a:p>
        </p:txBody>
      </p:sp>
    </p:spTree>
    <p:extLst>
      <p:ext uri="{BB962C8B-B14F-4D97-AF65-F5344CB8AC3E}">
        <p14:creationId xmlns:p14="http://schemas.microsoft.com/office/powerpoint/2010/main" val="413765350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16-10-02 at 2.32.20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04327" y="0"/>
            <a:ext cx="6665119" cy="6858000"/>
          </a:xfrm>
          <a:prstGeom prst="rect">
            <a:avLst/>
          </a:prstGeom>
        </p:spPr>
      </p:pic>
    </p:spTree>
    <p:extLst>
      <p:ext uri="{BB962C8B-B14F-4D97-AF65-F5344CB8AC3E}">
        <p14:creationId xmlns:p14="http://schemas.microsoft.com/office/powerpoint/2010/main" val="84818212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macy-mit-namen.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77450"/>
            <a:ext cx="9144000" cy="6547556"/>
          </a:xfrm>
          <a:prstGeom prst="rect">
            <a:avLst/>
          </a:prstGeom>
        </p:spPr>
      </p:pic>
    </p:spTree>
    <p:extLst>
      <p:ext uri="{BB962C8B-B14F-4D97-AF65-F5344CB8AC3E}">
        <p14:creationId xmlns:p14="http://schemas.microsoft.com/office/powerpoint/2010/main" val="163627946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50px-Manhattan_Project_US_Canada_Map_2.svg.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1021" y="966238"/>
            <a:ext cx="8403220" cy="5338045"/>
          </a:xfrm>
          <a:prstGeom prst="rect">
            <a:avLst/>
          </a:prstGeom>
        </p:spPr>
      </p:pic>
      <p:sp>
        <p:nvSpPr>
          <p:cNvPr id="3" name="TextBox 2"/>
          <p:cNvSpPr txBox="1"/>
          <p:nvPr/>
        </p:nvSpPr>
        <p:spPr>
          <a:xfrm>
            <a:off x="1666755" y="185173"/>
            <a:ext cx="5714387" cy="369332"/>
          </a:xfrm>
          <a:prstGeom prst="rect">
            <a:avLst/>
          </a:prstGeom>
          <a:noFill/>
        </p:spPr>
        <p:txBody>
          <a:bodyPr wrap="none" rtlCol="0">
            <a:spAutoFit/>
          </a:bodyPr>
          <a:lstStyle/>
          <a:p>
            <a:r>
              <a:rPr lang="en-US" dirty="0" smtClean="0"/>
              <a:t>Collaboration of Military – Industry – Academic Institutions</a:t>
            </a:r>
            <a:endParaRPr lang="en-US" dirty="0"/>
          </a:p>
        </p:txBody>
      </p:sp>
    </p:spTree>
    <p:extLst>
      <p:ext uri="{BB962C8B-B14F-4D97-AF65-F5344CB8AC3E}">
        <p14:creationId xmlns:p14="http://schemas.microsoft.com/office/powerpoint/2010/main" val="385671930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96688" y="3963501"/>
            <a:ext cx="4572000" cy="2123658"/>
          </a:xfrm>
          <a:prstGeom prst="rect">
            <a:avLst/>
          </a:prstGeom>
        </p:spPr>
        <p:txBody>
          <a:bodyPr>
            <a:spAutoFit/>
          </a:bodyPr>
          <a:lstStyle/>
          <a:p>
            <a:r>
              <a:rPr lang="en-US" sz="2400" b="1" dirty="0"/>
              <a:t>Suzanne </a:t>
            </a:r>
            <a:r>
              <a:rPr lang="en-US" sz="2400" b="1" dirty="0" err="1"/>
              <a:t>Treister</a:t>
            </a:r>
            <a:r>
              <a:rPr lang="en-US" sz="2400" b="1" dirty="0"/>
              <a:t> </a:t>
            </a:r>
            <a:r>
              <a:rPr lang="en-US" dirty="0"/>
              <a:t>(born 1958) is a British painter and graphic artist. Often spanning several years, her projects comprise fantastic reinterpretations of given taxonomies and histories that examine the existence of covert, unseen forces at work in the world, whether corporate, military or paranormal</a:t>
            </a:r>
          </a:p>
        </p:txBody>
      </p:sp>
      <p:pic>
        <p:nvPicPr>
          <p:cNvPr id="3" name="Picture 2" descr="img_0290.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2990" y="905732"/>
            <a:ext cx="3302000" cy="2473960"/>
          </a:xfrm>
          <a:prstGeom prst="rect">
            <a:avLst/>
          </a:prstGeom>
        </p:spPr>
      </p:pic>
      <p:sp>
        <p:nvSpPr>
          <p:cNvPr id="4" name="TextBox 3"/>
          <p:cNvSpPr txBox="1"/>
          <p:nvPr/>
        </p:nvSpPr>
        <p:spPr>
          <a:xfrm>
            <a:off x="5026720" y="2909855"/>
            <a:ext cx="3288080" cy="369332"/>
          </a:xfrm>
          <a:prstGeom prst="rect">
            <a:avLst/>
          </a:prstGeom>
          <a:noFill/>
        </p:spPr>
        <p:txBody>
          <a:bodyPr wrap="none" rtlCol="0">
            <a:spAutoFit/>
          </a:bodyPr>
          <a:lstStyle/>
          <a:p>
            <a:r>
              <a:rPr lang="en-US" dirty="0"/>
              <a:t>http://</a:t>
            </a:r>
            <a:r>
              <a:rPr lang="en-US" dirty="0" err="1"/>
              <a:t>www.suzannetreister.net</a:t>
            </a:r>
            <a:r>
              <a:rPr lang="en-US" dirty="0"/>
              <a:t>/</a:t>
            </a:r>
          </a:p>
        </p:txBody>
      </p:sp>
    </p:spTree>
    <p:extLst>
      <p:ext uri="{BB962C8B-B14F-4D97-AF65-F5344CB8AC3E}">
        <p14:creationId xmlns:p14="http://schemas.microsoft.com/office/powerpoint/2010/main" val="84818212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08100" y="0"/>
            <a:ext cx="6504878" cy="6858000"/>
          </a:xfrm>
          <a:prstGeom prst="rect">
            <a:avLst/>
          </a:prstGeom>
        </p:spPr>
      </p:pic>
    </p:spTree>
    <p:extLst>
      <p:ext uri="{BB962C8B-B14F-4D97-AF65-F5344CB8AC3E}">
        <p14:creationId xmlns:p14="http://schemas.microsoft.com/office/powerpoint/2010/main" val="48848178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79600" y="0"/>
            <a:ext cx="5369799" cy="6858000"/>
          </a:xfrm>
          <a:prstGeom prst="rect">
            <a:avLst/>
          </a:prstGeom>
        </p:spPr>
      </p:pic>
    </p:spTree>
    <p:extLst>
      <p:ext uri="{BB962C8B-B14F-4D97-AF65-F5344CB8AC3E}">
        <p14:creationId xmlns:p14="http://schemas.microsoft.com/office/powerpoint/2010/main" val="221318305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05000" y="15490"/>
            <a:ext cx="5322173" cy="6858000"/>
          </a:xfrm>
          <a:prstGeom prst="rect">
            <a:avLst/>
          </a:prstGeom>
        </p:spPr>
      </p:pic>
    </p:spTree>
    <p:extLst>
      <p:ext uri="{BB962C8B-B14F-4D97-AF65-F5344CB8AC3E}">
        <p14:creationId xmlns:p14="http://schemas.microsoft.com/office/powerpoint/2010/main" val="3856719308"/>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63700" y="0"/>
            <a:ext cx="5811864" cy="6858000"/>
          </a:xfrm>
          <a:prstGeom prst="rect">
            <a:avLst/>
          </a:prstGeom>
        </p:spPr>
      </p:pic>
    </p:spTree>
    <p:extLst>
      <p:ext uri="{BB962C8B-B14F-4D97-AF65-F5344CB8AC3E}">
        <p14:creationId xmlns:p14="http://schemas.microsoft.com/office/powerpoint/2010/main" val="385671930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89100" y="0"/>
            <a:ext cx="5756115" cy="6858000"/>
          </a:xfrm>
          <a:prstGeom prst="rect">
            <a:avLst/>
          </a:prstGeom>
        </p:spPr>
      </p:pic>
    </p:spTree>
    <p:extLst>
      <p:ext uri="{BB962C8B-B14F-4D97-AF65-F5344CB8AC3E}">
        <p14:creationId xmlns:p14="http://schemas.microsoft.com/office/powerpoint/2010/main" val="385671930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03416" y="1454928"/>
            <a:ext cx="4225007" cy="3970318"/>
          </a:xfrm>
          <a:prstGeom prst="rect">
            <a:avLst/>
          </a:prstGeom>
        </p:spPr>
        <p:txBody>
          <a:bodyPr wrap="square">
            <a:spAutoFit/>
          </a:bodyPr>
          <a:lstStyle/>
          <a:p>
            <a:r>
              <a:rPr lang="en-US" sz="1400" dirty="0" smtClean="0"/>
              <a:t>The term “cybernetics” was introduced by Norbert Wiener in 1948. Cybernetics isn’t just about cyber- stuff like in sci-fi. The American Society of Cybernetics gives about 200 definitions but it is centrally about feedback loops. Feedback is simply defined as something that is led back to modify a process of production.</a:t>
            </a:r>
          </a:p>
          <a:p>
            <a:endParaRPr lang="en-US" sz="1400" dirty="0" smtClean="0"/>
          </a:p>
          <a:p>
            <a:r>
              <a:rPr lang="en-US" sz="1400" dirty="0" smtClean="0"/>
              <a:t>A thermostat is cybernetic in that it measures temperature and uses this measurement to change the temperature. This is surprising to the newcomer to cybernetics who might think feedback relies on “understanding” in a human goal-oriented sense. It doesn’t. The thermostat “senses” the temperature via a thermometer and adjusts accordingly. That’s all. But it’s hard to get away from the metaphor: a system can be said to be cybernetic if it has an “understanding” of something else (including itself), which it modifies and reacts to. </a:t>
            </a:r>
            <a:endParaRPr lang="en-US" sz="1400" dirty="0"/>
          </a:p>
        </p:txBody>
      </p:sp>
      <p:pic>
        <p:nvPicPr>
          <p:cNvPr id="5" name="Picture 4"/>
          <p:cNvPicPr>
            <a:picLocks noChangeAspect="1"/>
          </p:cNvPicPr>
          <p:nvPr/>
        </p:nvPicPr>
        <p:blipFill>
          <a:blip r:embed="rId2"/>
          <a:stretch>
            <a:fillRect/>
          </a:stretch>
        </p:blipFill>
        <p:spPr>
          <a:xfrm>
            <a:off x="0" y="0"/>
            <a:ext cx="4200525" cy="6858000"/>
          </a:xfrm>
          <a:prstGeom prst="rect">
            <a:avLst/>
          </a:prstGeom>
        </p:spPr>
      </p:pic>
      <p:sp>
        <p:nvSpPr>
          <p:cNvPr id="4" name="TextBox 3"/>
          <p:cNvSpPr txBox="1"/>
          <p:nvPr/>
        </p:nvSpPr>
        <p:spPr>
          <a:xfrm>
            <a:off x="4842933" y="508000"/>
            <a:ext cx="1817850" cy="646331"/>
          </a:xfrm>
          <a:prstGeom prst="rect">
            <a:avLst/>
          </a:prstGeom>
          <a:noFill/>
        </p:spPr>
        <p:txBody>
          <a:bodyPr wrap="none" rtlCol="0">
            <a:spAutoFit/>
          </a:bodyPr>
          <a:lstStyle/>
          <a:p>
            <a:r>
              <a:rPr lang="en-US" b="1" dirty="0"/>
              <a:t>Suzanne </a:t>
            </a:r>
            <a:r>
              <a:rPr lang="en-US" b="1" dirty="0" err="1"/>
              <a:t>Treister</a:t>
            </a:r>
            <a:r>
              <a:rPr lang="en-US" b="1" dirty="0"/>
              <a:t> </a:t>
            </a:r>
            <a:endParaRPr lang="en-US" b="1" dirty="0" smtClean="0"/>
          </a:p>
          <a:p>
            <a:r>
              <a:rPr lang="en-US" b="1" dirty="0" smtClean="0"/>
              <a:t>Tarot Card Series</a:t>
            </a:r>
            <a:endParaRPr lang="en-US" dirty="0"/>
          </a:p>
        </p:txBody>
      </p:sp>
    </p:spTree>
    <p:extLst>
      <p:ext uri="{BB962C8B-B14F-4D97-AF65-F5344CB8AC3E}">
        <p14:creationId xmlns:p14="http://schemas.microsoft.com/office/powerpoint/2010/main" val="48848178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0" y="887839"/>
            <a:ext cx="2349972" cy="400110"/>
          </a:xfrm>
          <a:prstGeom prst="rect">
            <a:avLst/>
          </a:prstGeom>
          <a:noFill/>
        </p:spPr>
        <p:txBody>
          <a:bodyPr wrap="none" rtlCol="0">
            <a:spAutoFit/>
          </a:bodyPr>
          <a:lstStyle/>
          <a:p>
            <a:r>
              <a:rPr lang="en-US" sz="2000" dirty="0" smtClean="0">
                <a:hlinkClick r:id="rId3"/>
              </a:rPr>
              <a:t>Hexen 2  Tarot Cards</a:t>
            </a:r>
            <a:endParaRPr lang="en-US" sz="2000" dirty="0"/>
          </a:p>
        </p:txBody>
      </p:sp>
      <p:pic>
        <p:nvPicPr>
          <p:cNvPr id="6" name="Picture 5"/>
          <p:cNvPicPr>
            <a:picLocks noChangeAspect="1"/>
          </p:cNvPicPr>
          <p:nvPr/>
        </p:nvPicPr>
        <p:blipFill>
          <a:blip r:embed="rId4"/>
          <a:stretch>
            <a:fillRect/>
          </a:stretch>
        </p:blipFill>
        <p:spPr>
          <a:xfrm>
            <a:off x="0" y="0"/>
            <a:ext cx="4174808" cy="6858000"/>
          </a:xfrm>
          <a:prstGeom prst="rect">
            <a:avLst/>
          </a:prstGeom>
        </p:spPr>
      </p:pic>
      <p:sp>
        <p:nvSpPr>
          <p:cNvPr id="7" name="TextBox 6"/>
          <p:cNvSpPr txBox="1"/>
          <p:nvPr/>
        </p:nvSpPr>
        <p:spPr>
          <a:xfrm>
            <a:off x="4572000" y="1772366"/>
            <a:ext cx="1210588" cy="369332"/>
          </a:xfrm>
          <a:prstGeom prst="rect">
            <a:avLst/>
          </a:prstGeom>
          <a:noFill/>
        </p:spPr>
        <p:txBody>
          <a:bodyPr wrap="none" rtlCol="0">
            <a:spAutoFit/>
          </a:bodyPr>
          <a:lstStyle/>
          <a:p>
            <a:r>
              <a:rPr lang="en-US" dirty="0" err="1" smtClean="0">
                <a:hlinkClick r:id="rId5"/>
              </a:rPr>
              <a:t>WordPress</a:t>
            </a:r>
            <a:endParaRPr lang="en-US" dirty="0"/>
          </a:p>
        </p:txBody>
      </p:sp>
      <p:sp>
        <p:nvSpPr>
          <p:cNvPr id="3" name="TextBox 2"/>
          <p:cNvSpPr txBox="1"/>
          <p:nvPr/>
        </p:nvSpPr>
        <p:spPr>
          <a:xfrm>
            <a:off x="4572000" y="2433541"/>
            <a:ext cx="4247870" cy="3693319"/>
          </a:xfrm>
          <a:prstGeom prst="rect">
            <a:avLst/>
          </a:prstGeom>
          <a:noFill/>
        </p:spPr>
        <p:txBody>
          <a:bodyPr wrap="square" rtlCol="0">
            <a:spAutoFit/>
          </a:bodyPr>
          <a:lstStyle/>
          <a:p>
            <a:r>
              <a:rPr lang="en-US" dirty="0"/>
              <a:t>In 1943 Julian Bigelow, Norbert Wiener and Arturo </a:t>
            </a:r>
            <a:r>
              <a:rPr lang="en-US" dirty="0" err="1"/>
              <a:t>Rosenbleuth</a:t>
            </a:r>
            <a:r>
              <a:rPr lang="en-US" dirty="0"/>
              <a:t> published Behavior, Purpose, and teleology, which developed a theory of “circular causality” via feedback in which cause and effect are mutually </a:t>
            </a:r>
            <a:r>
              <a:rPr lang="en-US" dirty="0" err="1"/>
              <a:t>referrent</a:t>
            </a:r>
            <a:r>
              <a:rPr lang="en-US" dirty="0"/>
              <a:t>. The paper described ways in which mechanical, biological and electronic systems could communicate and interact. So called First Order Cybernetics is still largely intact in its use in our understanding of impossibly complex more recent systems of the world internet, economics and the brain at a neurological level.</a:t>
            </a:r>
          </a:p>
        </p:txBody>
      </p:sp>
    </p:spTree>
    <p:extLst>
      <p:ext uri="{BB962C8B-B14F-4D97-AF65-F5344CB8AC3E}">
        <p14:creationId xmlns:p14="http://schemas.microsoft.com/office/powerpoint/2010/main" val="48848178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572000" y="2464339"/>
            <a:ext cx="4572000" cy="3416320"/>
          </a:xfrm>
          <a:prstGeom prst="rect">
            <a:avLst/>
          </a:prstGeom>
        </p:spPr>
        <p:txBody>
          <a:bodyPr>
            <a:spAutoFit/>
          </a:bodyPr>
          <a:lstStyle/>
          <a:p>
            <a:r>
              <a:rPr lang="en-US" dirty="0" smtClean="0"/>
              <a:t>Excitement about the new field of cybernetics led to the establishment of the Macy Conferences (1946-53) whose primary goal was to “set the foundations for a general science of the workings of the human mind” by developing cybernetic theories in order to prevent such circumstances as might lead to another World War or atrocities such as Nazism. With a core of thirty, its members came from a wide range of disciplines from hard to soft sciences – anthropologists, computer engineers, psychologists, physicists.</a:t>
            </a:r>
            <a:endParaRPr lang="en-US" dirty="0"/>
          </a:p>
        </p:txBody>
      </p:sp>
      <p:pic>
        <p:nvPicPr>
          <p:cNvPr id="4" name="Picture 3"/>
          <p:cNvPicPr>
            <a:picLocks noChangeAspect="1"/>
          </p:cNvPicPr>
          <p:nvPr/>
        </p:nvPicPr>
        <p:blipFill>
          <a:blip r:embed="rId3"/>
          <a:stretch>
            <a:fillRect/>
          </a:stretch>
        </p:blipFill>
        <p:spPr>
          <a:xfrm>
            <a:off x="0" y="0"/>
            <a:ext cx="4191953" cy="6858000"/>
          </a:xfrm>
          <a:prstGeom prst="rect">
            <a:avLst/>
          </a:prstGeom>
        </p:spPr>
      </p:pic>
    </p:spTree>
    <p:extLst>
      <p:ext uri="{BB962C8B-B14F-4D97-AF65-F5344CB8AC3E}">
        <p14:creationId xmlns:p14="http://schemas.microsoft.com/office/powerpoint/2010/main" val="99952129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68018" y="2600001"/>
            <a:ext cx="4182961" cy="3139321"/>
          </a:xfrm>
          <a:prstGeom prst="rect">
            <a:avLst/>
          </a:prstGeom>
          <a:noFill/>
        </p:spPr>
        <p:txBody>
          <a:bodyPr wrap="square" rtlCol="0">
            <a:spAutoFit/>
          </a:bodyPr>
          <a:lstStyle/>
          <a:p>
            <a:r>
              <a:rPr lang="en-US" dirty="0" smtClean="0"/>
              <a:t>It was a dynamic moment. Macy alumni went on to do some astonishing things that changed the world. anthropologist Margaret Mead founded the World Federation for Mental Health, mathematician John von Neumann worked on the Manhattan Project, invented game theory and developed the idea of neural nets, the conceptual forerunner to the internet, and he influenced US scientific and military policy.</a:t>
            </a:r>
            <a:endParaRPr lang="en-US" dirty="0"/>
          </a:p>
        </p:txBody>
      </p:sp>
      <p:pic>
        <p:nvPicPr>
          <p:cNvPr id="4" name="Picture 3"/>
          <p:cNvPicPr>
            <a:picLocks noChangeAspect="1"/>
          </p:cNvPicPr>
          <p:nvPr/>
        </p:nvPicPr>
        <p:blipFill>
          <a:blip r:embed="rId3"/>
          <a:stretch>
            <a:fillRect/>
          </a:stretch>
        </p:blipFill>
        <p:spPr>
          <a:xfrm>
            <a:off x="0" y="0"/>
            <a:ext cx="4174808" cy="6858000"/>
          </a:xfrm>
          <a:prstGeom prst="rect">
            <a:avLst/>
          </a:prstGeom>
        </p:spPr>
      </p:pic>
    </p:spTree>
    <p:extLst>
      <p:ext uri="{BB962C8B-B14F-4D97-AF65-F5344CB8AC3E}">
        <p14:creationId xmlns:p14="http://schemas.microsoft.com/office/powerpoint/2010/main" val="99952129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ederal Land Owned.jpg (JPEG Image, 2692x2212 pixels) - Scaled (36%).pdf"/>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45884" y="-358238"/>
            <a:ext cx="8238720" cy="10374933"/>
          </a:xfrm>
          <a:prstGeom prst="rect">
            <a:avLst/>
          </a:prstGeom>
        </p:spPr>
      </p:pic>
    </p:spTree>
    <p:extLst>
      <p:ext uri="{BB962C8B-B14F-4D97-AF65-F5344CB8AC3E}">
        <p14:creationId xmlns:p14="http://schemas.microsoft.com/office/powerpoint/2010/main" val="97587892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93382" y="0"/>
            <a:ext cx="4166235" cy="6858000"/>
          </a:xfrm>
          <a:prstGeom prst="rect">
            <a:avLst/>
          </a:prstGeom>
        </p:spPr>
      </p:pic>
      <p:sp>
        <p:nvSpPr>
          <p:cNvPr id="3" name="TextBox 2"/>
          <p:cNvSpPr txBox="1"/>
          <p:nvPr/>
        </p:nvSpPr>
        <p:spPr>
          <a:xfrm>
            <a:off x="4867982" y="1174302"/>
            <a:ext cx="3836180" cy="3970318"/>
          </a:xfrm>
          <a:prstGeom prst="rect">
            <a:avLst/>
          </a:prstGeom>
          <a:noFill/>
        </p:spPr>
        <p:txBody>
          <a:bodyPr wrap="square" rtlCol="0">
            <a:spAutoFit/>
          </a:bodyPr>
          <a:lstStyle/>
          <a:p>
            <a:r>
              <a:rPr lang="en-US" dirty="0"/>
              <a:t>The capacity for information gathering by governments is unprecedented. The UK government is pushing ahead with its ‘Snooper’s Charter’ and the US is debating Section 215 of the PATRIOT Act. Who owns the internet? HEXEN 2.0 has the curious status of being a seemingly post-Snowden work created pre-</a:t>
            </a:r>
            <a:r>
              <a:rPr lang="en-US" dirty="0" smtClean="0"/>
              <a:t>Snowden. </a:t>
            </a:r>
            <a:r>
              <a:rPr lang="en-US" dirty="0"/>
              <a:t>Thanks to Google they can even now mechanically transcribe phone calls. This is a story of the triumph of technology being perverted that </a:t>
            </a:r>
            <a:r>
              <a:rPr lang="en-US" dirty="0" err="1"/>
              <a:t>Treister’s</a:t>
            </a:r>
            <a:r>
              <a:rPr lang="en-US" dirty="0"/>
              <a:t> work curiously prefigured.</a:t>
            </a:r>
          </a:p>
        </p:txBody>
      </p:sp>
    </p:spTree>
    <p:extLst>
      <p:ext uri="{BB962C8B-B14F-4D97-AF65-F5344CB8AC3E}">
        <p14:creationId xmlns:p14="http://schemas.microsoft.com/office/powerpoint/2010/main" val="408697060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63800" y="0"/>
            <a:ext cx="4200525" cy="6858000"/>
          </a:xfrm>
          <a:prstGeom prst="rect">
            <a:avLst/>
          </a:prstGeom>
        </p:spPr>
      </p:pic>
    </p:spTree>
    <p:extLst>
      <p:ext uri="{BB962C8B-B14F-4D97-AF65-F5344CB8AC3E}">
        <p14:creationId xmlns:p14="http://schemas.microsoft.com/office/powerpoint/2010/main" val="408697060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76500" y="0"/>
            <a:ext cx="4166235" cy="6858000"/>
          </a:xfrm>
          <a:prstGeom prst="rect">
            <a:avLst/>
          </a:prstGeom>
        </p:spPr>
      </p:pic>
    </p:spTree>
    <p:extLst>
      <p:ext uri="{BB962C8B-B14F-4D97-AF65-F5344CB8AC3E}">
        <p14:creationId xmlns:p14="http://schemas.microsoft.com/office/powerpoint/2010/main" val="210110620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52896" y="2927526"/>
            <a:ext cx="4878747" cy="2031325"/>
          </a:xfrm>
          <a:prstGeom prst="rect">
            <a:avLst/>
          </a:prstGeom>
          <a:noFill/>
        </p:spPr>
        <p:txBody>
          <a:bodyPr wrap="none" rtlCol="0">
            <a:spAutoFit/>
          </a:bodyPr>
          <a:lstStyle/>
          <a:p>
            <a:r>
              <a:rPr lang="en-US" dirty="0" smtClean="0"/>
              <a:t>Adam Curtis</a:t>
            </a:r>
          </a:p>
          <a:p>
            <a:r>
              <a:rPr lang="en-US" dirty="0" smtClean="0"/>
              <a:t>All Watched Over by Machines of Loving Grace</a:t>
            </a:r>
          </a:p>
          <a:p>
            <a:endParaRPr lang="en-US" dirty="0" smtClean="0"/>
          </a:p>
          <a:p>
            <a:r>
              <a:rPr lang="en-US" dirty="0" smtClean="0">
                <a:hlinkClick r:id="rId2"/>
              </a:rPr>
              <a:t>Episode 1: Love and Power</a:t>
            </a:r>
          </a:p>
          <a:p>
            <a:r>
              <a:rPr lang="en-US" dirty="0" smtClean="0">
                <a:hlinkClick r:id="rId2"/>
              </a:rPr>
              <a:t>(7:15min point) Loren Carpenter, </a:t>
            </a:r>
            <a:r>
              <a:rPr lang="en-US" dirty="0" err="1" smtClean="0">
                <a:hlinkClick r:id="rId2"/>
              </a:rPr>
              <a:t>ping-pong</a:t>
            </a:r>
            <a:r>
              <a:rPr lang="en-US" dirty="0" smtClean="0">
                <a:hlinkClick r:id="rId2"/>
              </a:rPr>
              <a:t> demo</a:t>
            </a:r>
            <a:endParaRPr lang="en-US" dirty="0" smtClean="0"/>
          </a:p>
          <a:p>
            <a:endParaRPr lang="en-US" dirty="0" smtClean="0"/>
          </a:p>
          <a:p>
            <a:endParaRPr lang="en-US" dirty="0"/>
          </a:p>
        </p:txBody>
      </p:sp>
    </p:spTree>
    <p:extLst>
      <p:ext uri="{BB962C8B-B14F-4D97-AF65-F5344CB8AC3E}">
        <p14:creationId xmlns:p14="http://schemas.microsoft.com/office/powerpoint/2010/main" val="193656443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13319" y="913570"/>
            <a:ext cx="3506684" cy="3416320"/>
          </a:xfrm>
          <a:prstGeom prst="rect">
            <a:avLst/>
          </a:prstGeom>
        </p:spPr>
        <p:txBody>
          <a:bodyPr wrap="square">
            <a:spAutoFit/>
          </a:bodyPr>
          <a:lstStyle/>
          <a:p>
            <a:r>
              <a:rPr lang="en-US" dirty="0" smtClean="0"/>
              <a:t>HEXEN 2.0 documents the Macy Conferences using </a:t>
            </a:r>
            <a:r>
              <a:rPr lang="en-US" dirty="0" err="1" smtClean="0"/>
              <a:t>phototexts</a:t>
            </a:r>
            <a:r>
              <a:rPr lang="en-US" dirty="0" smtClean="0"/>
              <a:t> and crudely </a:t>
            </a:r>
            <a:r>
              <a:rPr lang="en-US" dirty="0" err="1" smtClean="0"/>
              <a:t>photoshopped</a:t>
            </a:r>
            <a:r>
              <a:rPr lang="en-US" dirty="0" smtClean="0"/>
              <a:t> images of ‘cybernetic séances’. The original conferences were not </a:t>
            </a:r>
            <a:r>
              <a:rPr lang="en-US" dirty="0" err="1" smtClean="0"/>
              <a:t>minuted</a:t>
            </a:r>
            <a:r>
              <a:rPr lang="en-US" dirty="0" smtClean="0"/>
              <a:t> so these form a kind of alternative imaginary proceedings. The séance brings us to another element of HEXEN 2.0 that blurs ‘rational’ and ‘irrational’ elements, including the paranormal. Science, of course, begins as magic.</a:t>
            </a:r>
            <a:endParaRPr lang="en-US" dirty="0"/>
          </a:p>
        </p:txBody>
      </p:sp>
      <p:pic>
        <p:nvPicPr>
          <p:cNvPr id="3" name="Picture 2"/>
          <p:cNvPicPr>
            <a:picLocks noChangeAspect="1"/>
          </p:cNvPicPr>
          <p:nvPr/>
        </p:nvPicPr>
        <p:blipFill>
          <a:blip r:embed="rId2"/>
          <a:stretch>
            <a:fillRect/>
          </a:stretch>
        </p:blipFill>
        <p:spPr>
          <a:xfrm>
            <a:off x="117616" y="263179"/>
            <a:ext cx="4572000" cy="4305300"/>
          </a:xfrm>
          <a:prstGeom prst="rect">
            <a:avLst/>
          </a:prstGeom>
        </p:spPr>
      </p:pic>
      <p:sp>
        <p:nvSpPr>
          <p:cNvPr id="4" name="Rectangle 3"/>
          <p:cNvSpPr/>
          <p:nvPr/>
        </p:nvSpPr>
        <p:spPr>
          <a:xfrm>
            <a:off x="449166" y="5413778"/>
            <a:ext cx="4572000" cy="646331"/>
          </a:xfrm>
          <a:prstGeom prst="rect">
            <a:avLst/>
          </a:prstGeom>
        </p:spPr>
        <p:txBody>
          <a:bodyPr>
            <a:spAutoFit/>
          </a:bodyPr>
          <a:lstStyle/>
          <a:p>
            <a:r>
              <a:rPr lang="en-US" dirty="0" smtClean="0">
                <a:hlinkClick r:id="rId3"/>
              </a:rPr>
              <a:t>http://</a:t>
            </a:r>
            <a:r>
              <a:rPr lang="en-US" dirty="0" err="1" smtClean="0">
                <a:hlinkClick r:id="rId3"/>
              </a:rPr>
              <a:t>www.suzannetreister.net</a:t>
            </a:r>
            <a:r>
              <a:rPr lang="en-US" dirty="0" smtClean="0">
                <a:hlinkClick r:id="rId3"/>
              </a:rPr>
              <a:t>/HEXEN2/</a:t>
            </a:r>
            <a:r>
              <a:rPr lang="en-US" dirty="0" err="1" smtClean="0">
                <a:hlinkClick r:id="rId3"/>
              </a:rPr>
              <a:t>Seance</a:t>
            </a:r>
            <a:r>
              <a:rPr lang="en-US" dirty="0" smtClean="0">
                <a:hlinkClick r:id="rId3"/>
              </a:rPr>
              <a:t>/</a:t>
            </a:r>
            <a:r>
              <a:rPr lang="en-US" dirty="0" err="1" smtClean="0">
                <a:hlinkClick r:id="rId3"/>
              </a:rPr>
              <a:t>cyberneticseance.html</a:t>
            </a:r>
            <a:endParaRPr lang="en-US" dirty="0"/>
          </a:p>
        </p:txBody>
      </p:sp>
      <p:sp>
        <p:nvSpPr>
          <p:cNvPr id="5" name="Rectangle 4"/>
          <p:cNvSpPr/>
          <p:nvPr/>
        </p:nvSpPr>
        <p:spPr>
          <a:xfrm>
            <a:off x="4148003" y="5909444"/>
            <a:ext cx="4572000" cy="369332"/>
          </a:xfrm>
          <a:prstGeom prst="rect">
            <a:avLst/>
          </a:prstGeom>
        </p:spPr>
        <p:txBody>
          <a:bodyPr>
            <a:spAutoFit/>
          </a:bodyPr>
          <a:lstStyle/>
          <a:p>
            <a:r>
              <a:rPr lang="pt-BR" dirty="0" err="1" smtClean="0"/>
              <a:t>https</a:t>
            </a:r>
            <a:r>
              <a:rPr lang="pt-BR" dirty="0" smtClean="0"/>
              <a:t>://</a:t>
            </a:r>
            <a:r>
              <a:rPr lang="pt-BR" dirty="0" err="1" smtClean="0"/>
              <a:t>vimeo.com</a:t>
            </a:r>
            <a:r>
              <a:rPr lang="pt-BR" smtClean="0"/>
              <a:t>/167426446</a:t>
            </a:r>
            <a:endParaRPr lang="en-US" dirty="0"/>
          </a:p>
        </p:txBody>
      </p:sp>
    </p:spTree>
    <p:extLst>
      <p:ext uri="{BB962C8B-B14F-4D97-AF65-F5344CB8AC3E}">
        <p14:creationId xmlns:p14="http://schemas.microsoft.com/office/powerpoint/2010/main" val="999521299"/>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reister_cyberneticseance1.jpg">
            <a:hlinkClick r:id="rId2"/>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87867" y="-132773"/>
            <a:ext cx="7287678" cy="6858000"/>
          </a:xfrm>
          <a:prstGeom prst="rect">
            <a:avLst/>
          </a:prstGeom>
        </p:spPr>
      </p:pic>
      <p:sp>
        <p:nvSpPr>
          <p:cNvPr id="5" name="Rectangle 4"/>
          <p:cNvSpPr/>
          <p:nvPr/>
        </p:nvSpPr>
        <p:spPr>
          <a:xfrm>
            <a:off x="5477893" y="6540561"/>
            <a:ext cx="4572000" cy="369332"/>
          </a:xfrm>
          <a:prstGeom prst="rect">
            <a:avLst/>
          </a:prstGeom>
        </p:spPr>
        <p:txBody>
          <a:bodyPr>
            <a:spAutoFit/>
          </a:bodyPr>
          <a:lstStyle/>
          <a:p>
            <a:r>
              <a:rPr lang="pt-BR" dirty="0" err="1" smtClean="0"/>
              <a:t>https</a:t>
            </a:r>
            <a:r>
              <a:rPr lang="pt-BR" dirty="0" smtClean="0"/>
              <a:t>://</a:t>
            </a:r>
            <a:r>
              <a:rPr lang="pt-BR" dirty="0" err="1" smtClean="0"/>
              <a:t>vimeo.com</a:t>
            </a:r>
            <a:r>
              <a:rPr lang="pt-BR" dirty="0" smtClean="0"/>
              <a:t>/167426446</a:t>
            </a:r>
            <a:endParaRPr lang="en-US" dirty="0"/>
          </a:p>
        </p:txBody>
      </p:sp>
    </p:spTree>
    <p:extLst>
      <p:ext uri="{BB962C8B-B14F-4D97-AF65-F5344CB8AC3E}">
        <p14:creationId xmlns:p14="http://schemas.microsoft.com/office/powerpoint/2010/main" val="654441203"/>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800px-Oak_Ridge_Wise_Monkey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2830496"/>
            <a:ext cx="5273328" cy="4027504"/>
          </a:xfrm>
          <a:prstGeom prst="rect">
            <a:avLst/>
          </a:prstGeom>
        </p:spPr>
      </p:pic>
      <p:pic>
        <p:nvPicPr>
          <p:cNvPr id="3" name="Picture 2" descr="450px-Y12_Calutron_Operators.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632763" y="0"/>
            <a:ext cx="4511237" cy="3578915"/>
          </a:xfrm>
          <a:prstGeom prst="rect">
            <a:avLst/>
          </a:prstGeom>
        </p:spPr>
      </p:pic>
    </p:spTree>
    <p:extLst>
      <p:ext uri="{BB962C8B-B14F-4D97-AF65-F5344CB8AC3E}">
        <p14:creationId xmlns:p14="http://schemas.microsoft.com/office/powerpoint/2010/main" val="52921639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800px-Atomic_Energy_Act_of_1946_signin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0809" y="714372"/>
            <a:ext cx="7168525" cy="5528725"/>
          </a:xfrm>
          <a:prstGeom prst="rect">
            <a:avLst/>
          </a:prstGeom>
        </p:spPr>
      </p:pic>
      <p:sp>
        <p:nvSpPr>
          <p:cNvPr id="3" name="TextBox 2"/>
          <p:cNvSpPr txBox="1"/>
          <p:nvPr/>
        </p:nvSpPr>
        <p:spPr>
          <a:xfrm>
            <a:off x="3775297" y="238079"/>
            <a:ext cx="4524271" cy="369332"/>
          </a:xfrm>
          <a:prstGeom prst="rect">
            <a:avLst/>
          </a:prstGeom>
          <a:noFill/>
        </p:spPr>
        <p:txBody>
          <a:bodyPr wrap="none" rtlCol="0">
            <a:spAutoFit/>
          </a:bodyPr>
          <a:lstStyle/>
          <a:p>
            <a:r>
              <a:rPr lang="en-US" dirty="0" smtClean="0"/>
              <a:t>Nuclear (offense) research applied to energy</a:t>
            </a:r>
            <a:endParaRPr lang="en-US" dirty="0"/>
          </a:p>
        </p:txBody>
      </p:sp>
      <p:sp>
        <p:nvSpPr>
          <p:cNvPr id="4" name="TextBox 3"/>
          <p:cNvSpPr txBox="1"/>
          <p:nvPr/>
        </p:nvSpPr>
        <p:spPr>
          <a:xfrm>
            <a:off x="899518" y="238079"/>
            <a:ext cx="2427731" cy="369332"/>
          </a:xfrm>
          <a:prstGeom prst="rect">
            <a:avLst/>
          </a:prstGeom>
          <a:noFill/>
        </p:spPr>
        <p:txBody>
          <a:bodyPr wrap="none" rtlCol="0">
            <a:spAutoFit/>
          </a:bodyPr>
          <a:lstStyle/>
          <a:p>
            <a:r>
              <a:rPr lang="en-US" dirty="0" smtClean="0"/>
              <a:t>Atomic Energy Act 1946</a:t>
            </a:r>
            <a:endParaRPr lang="en-US" dirty="0"/>
          </a:p>
        </p:txBody>
      </p:sp>
    </p:spTree>
    <p:extLst>
      <p:ext uri="{BB962C8B-B14F-4D97-AF65-F5344CB8AC3E}">
        <p14:creationId xmlns:p14="http://schemas.microsoft.com/office/powerpoint/2010/main" val="84818212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ress.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0035" y="1825178"/>
            <a:ext cx="8058912" cy="4962144"/>
          </a:xfrm>
          <a:prstGeom prst="rect">
            <a:avLst/>
          </a:prstGeom>
        </p:spPr>
      </p:pic>
      <p:sp>
        <p:nvSpPr>
          <p:cNvPr id="5" name="TextBox 4"/>
          <p:cNvSpPr txBox="1"/>
          <p:nvPr/>
        </p:nvSpPr>
        <p:spPr>
          <a:xfrm>
            <a:off x="573961" y="728612"/>
            <a:ext cx="6659020" cy="646331"/>
          </a:xfrm>
          <a:prstGeom prst="rect">
            <a:avLst/>
          </a:prstGeom>
          <a:noFill/>
        </p:spPr>
        <p:txBody>
          <a:bodyPr wrap="none" rtlCol="0">
            <a:spAutoFit/>
          </a:bodyPr>
          <a:lstStyle/>
          <a:p>
            <a:r>
              <a:rPr lang="en-US" dirty="0"/>
              <a:t>This map shows the entire </a:t>
            </a:r>
            <a:r>
              <a:rPr lang="en-US" dirty="0" err="1"/>
              <a:t>ARPAnet</a:t>
            </a:r>
            <a:r>
              <a:rPr lang="en-US" dirty="0"/>
              <a:t> in 1969 with the first four </a:t>
            </a:r>
            <a:r>
              <a:rPr lang="en-US" dirty="0" smtClean="0"/>
              <a:t>nodes: </a:t>
            </a:r>
          </a:p>
          <a:p>
            <a:r>
              <a:rPr lang="en-US" dirty="0" smtClean="0"/>
              <a:t>Stanford, UCLA, UCSB and Utah</a:t>
            </a:r>
          </a:p>
        </p:txBody>
      </p:sp>
      <p:sp>
        <p:nvSpPr>
          <p:cNvPr id="6" name="TextBox 5"/>
          <p:cNvSpPr txBox="1"/>
          <p:nvPr/>
        </p:nvSpPr>
        <p:spPr>
          <a:xfrm>
            <a:off x="573961" y="164251"/>
            <a:ext cx="4601064" cy="400110"/>
          </a:xfrm>
          <a:prstGeom prst="rect">
            <a:avLst/>
          </a:prstGeom>
          <a:noFill/>
        </p:spPr>
        <p:txBody>
          <a:bodyPr wrap="none" rtlCol="0">
            <a:spAutoFit/>
          </a:bodyPr>
          <a:lstStyle/>
          <a:p>
            <a:r>
              <a:rPr lang="en-US" sz="2000" b="1" dirty="0" smtClean="0"/>
              <a:t>Nuclear (defense)  Cold War 1947 - 1991</a:t>
            </a:r>
            <a:endParaRPr lang="en-US" sz="2000" b="1" dirty="0"/>
          </a:p>
        </p:txBody>
      </p:sp>
    </p:spTree>
    <p:extLst>
      <p:ext uri="{BB962C8B-B14F-4D97-AF65-F5344CB8AC3E}">
        <p14:creationId xmlns:p14="http://schemas.microsoft.com/office/powerpoint/2010/main" val="400532303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52400"/>
            <a:ext cx="9144000" cy="6549390"/>
          </a:xfrm>
          <a:prstGeom prst="rect">
            <a:avLst/>
          </a:prstGeom>
        </p:spPr>
      </p:pic>
    </p:spTree>
    <p:extLst>
      <p:ext uri="{BB962C8B-B14F-4D97-AF65-F5344CB8AC3E}">
        <p14:creationId xmlns:p14="http://schemas.microsoft.com/office/powerpoint/2010/main" val="166892956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Fiber Routes planned in plac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43742"/>
          </a:xfrm>
          <a:prstGeom prst="rect">
            <a:avLst/>
          </a:prstGeom>
        </p:spPr>
      </p:pic>
    </p:spTree>
    <p:extLst>
      <p:ext uri="{BB962C8B-B14F-4D97-AF65-F5344CB8AC3E}">
        <p14:creationId xmlns:p14="http://schemas.microsoft.com/office/powerpoint/2010/main" val="347524301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ccess point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628891"/>
          </a:xfrm>
          <a:prstGeom prst="rect">
            <a:avLst/>
          </a:prstGeom>
        </p:spPr>
      </p:pic>
    </p:spTree>
    <p:extLst>
      <p:ext uri="{BB962C8B-B14F-4D97-AF65-F5344CB8AC3E}">
        <p14:creationId xmlns:p14="http://schemas.microsoft.com/office/powerpoint/2010/main" val="347524301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1609</TotalTime>
  <Words>2884</Words>
  <Application>Microsoft Macintosh PowerPoint</Application>
  <PresentationFormat>On-screen Show (4:3)</PresentationFormat>
  <Paragraphs>172</Paragraphs>
  <Slides>35</Slides>
  <Notes>23</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137</cp:revision>
  <dcterms:created xsi:type="dcterms:W3CDTF">2016-10-02T09:38:15Z</dcterms:created>
  <dcterms:modified xsi:type="dcterms:W3CDTF">2017-02-20T15:05:32Z</dcterms:modified>
</cp:coreProperties>
</file>